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
  </p:notesMasterIdLst>
  <p:sldIdLst>
    <p:sldId id="256" r:id="rId2"/>
  </p:sldIdLst>
  <p:sldSz cx="21374100" cy="30276800"/>
  <p:notesSz cx="6858000" cy="9144000"/>
  <p:embeddedFontLst>
    <p:embeddedFont>
      <p:font typeface="Calibri" panose="020F0502020204030204" pitchFamily="34" charset="0"/>
      <p:regular r:id="rId4"/>
      <p:bold r:id="rId5"/>
      <p:italic r:id="rId6"/>
      <p:boldItalic r:id="rId7"/>
    </p:embeddedFont>
    <p:embeddedFont>
      <p:font typeface="League Spartan" panose="020B0604020202020204" charset="0"/>
      <p:regular r:id="rId8"/>
      <p:bold r:id="rId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0" roundtripDataSignature="AMtx7mgKPnjtLWia0XRIK913IbEImHXQi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710" autoAdjust="0"/>
  </p:normalViewPr>
  <p:slideViewPr>
    <p:cSldViewPr snapToGrid="0">
      <p:cViewPr>
        <p:scale>
          <a:sx n="17" d="100"/>
          <a:sy n="17" d="100"/>
        </p:scale>
        <p:origin x="2702" y="21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200" d="100"/>
        <a:sy n="200" d="100"/>
      </p:scale>
      <p:origin x="0" y="-627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presProps" Target="presProps.xml"/><Relationship Id="rId5" Type="http://schemas.openxmlformats.org/officeDocument/2006/relationships/font" Target="fonts/font2.fntdata"/><Relationship Id="rId10" Type="http://customschemas.google.com/relationships/presentationmetadata" Target="meta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2" name="Google Shape;82;p1:notes"/>
          <p:cNvSpPr>
            <a:spLocks noGrp="1" noRot="1" noChangeAspect="1"/>
          </p:cNvSpPr>
          <p:nvPr>
            <p:ph type="sldImg" idx="2"/>
          </p:nvPr>
        </p:nvSpPr>
        <p:spPr>
          <a:xfrm>
            <a:off x="2219325" y="685800"/>
            <a:ext cx="24193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6"/>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6"/>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7"/>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7"/>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8"/>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8"/>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8"/>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8"/>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10"/>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0"/>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7" name="Google Shape;57;p10"/>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8" name="Google Shape;58;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1"/>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1"/>
          <p:cNvSpPr>
            <a:spLocks noGrp="1"/>
          </p:cNvSpPr>
          <p:nvPr>
            <p:ph type="pic" idx="2"/>
          </p:nvPr>
        </p:nvSpPr>
        <p:spPr>
          <a:xfrm>
            <a:off x="1792288" y="612775"/>
            <a:ext cx="5486400" cy="4114800"/>
          </a:xfrm>
          <a:prstGeom prst="rect">
            <a:avLst/>
          </a:prstGeom>
          <a:noFill/>
          <a:ln>
            <a:noFill/>
          </a:ln>
        </p:spPr>
      </p:sp>
      <p:sp>
        <p:nvSpPr>
          <p:cNvPr id="64" name="Google Shape;64;p11"/>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2"/>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3"/>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3"/>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2"/>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png"/><Relationship Id="rId7"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mailto:Muizz@uuis.edu" TargetMode="External"/><Relationship Id="rId11" Type="http://schemas.openxmlformats.org/officeDocument/2006/relationships/image" Target="../media/image6.svg"/><Relationship Id="rId5" Type="http://schemas.openxmlformats.org/officeDocument/2006/relationships/hyperlink" Target="mailto:cwshamsull@kuis.edu" TargetMode="External"/><Relationship Id="rId10" Type="http://schemas.openxmlformats.org/officeDocument/2006/relationships/image" Target="../media/image5.png"/><Relationship Id="rId4" Type="http://schemas.microsoft.com/office/2007/relationships/hdphoto" Target="../media/hdphoto1.wdp"/><Relationship Id="rId9"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32" name="Picture 31">
            <a:extLst>
              <a:ext uri="{FF2B5EF4-FFF2-40B4-BE49-F238E27FC236}">
                <a16:creationId xmlns:a16="http://schemas.microsoft.com/office/drawing/2014/main" id="{34FD0292-2C37-DCA3-7A42-FB52E440D059}"/>
              </a:ext>
            </a:extLst>
          </p:cNvPr>
          <p:cNvPicPr>
            <a:picLocks noChangeAspect="1"/>
          </p:cNvPicPr>
          <p:nvPr/>
        </p:nvPicPr>
        <p:blipFill>
          <a:blip r:embed="rId3">
            <a:alphaModFix/>
            <a:extLst>
              <a:ext uri="{BEBA8EAE-BF5A-486C-A8C5-ECC9F3942E4B}">
                <a14:imgProps xmlns:a14="http://schemas.microsoft.com/office/drawing/2010/main">
                  <a14:imgLayer r:embed="rId4">
                    <a14:imgEffect>
                      <a14:saturation sat="66000"/>
                    </a14:imgEffect>
                    <a14:imgEffect>
                      <a14:brightnessContrast contrast="20000"/>
                    </a14:imgEffect>
                  </a14:imgLayer>
                </a14:imgProps>
              </a:ext>
            </a:extLst>
          </a:blip>
          <a:srcRect l="11971" r="15342"/>
          <a:stretch>
            <a:fillRect/>
          </a:stretch>
        </p:blipFill>
        <p:spPr>
          <a:xfrm>
            <a:off x="0" y="-503513"/>
            <a:ext cx="21374100" cy="30860436"/>
          </a:xfrm>
          <a:prstGeom prst="rect">
            <a:avLst/>
          </a:prstGeom>
          <a:solidFill>
            <a:srgbClr val="000000">
              <a:alpha val="0"/>
            </a:srgbClr>
          </a:solidFill>
        </p:spPr>
      </p:pic>
      <p:sp>
        <p:nvSpPr>
          <p:cNvPr id="33" name="Rectangle 32">
            <a:extLst>
              <a:ext uri="{FF2B5EF4-FFF2-40B4-BE49-F238E27FC236}">
                <a16:creationId xmlns:a16="http://schemas.microsoft.com/office/drawing/2014/main" id="{5E627AF8-97F1-9704-55CD-05849B84E0D5}"/>
              </a:ext>
            </a:extLst>
          </p:cNvPr>
          <p:cNvSpPr/>
          <p:nvPr/>
        </p:nvSpPr>
        <p:spPr>
          <a:xfrm>
            <a:off x="1" y="3400715"/>
            <a:ext cx="21374100" cy="2472797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98" name="Google Shape;98;p1"/>
          <p:cNvSpPr txBox="1"/>
          <p:nvPr/>
        </p:nvSpPr>
        <p:spPr>
          <a:xfrm>
            <a:off x="1576161" y="6416431"/>
            <a:ext cx="9149311" cy="1685590"/>
          </a:xfrm>
          <a:prstGeom prst="rect">
            <a:avLst/>
          </a:prstGeom>
          <a:noFill/>
          <a:ln>
            <a:noFill/>
          </a:ln>
        </p:spPr>
        <p:txBody>
          <a:bodyPr spcFirstLastPara="1" wrap="square" lIns="0" tIns="0" rIns="0" bIns="0" anchor="t" anchorCtr="0">
            <a:spAutoFit/>
          </a:bodyPr>
          <a:lstStyle/>
          <a:p>
            <a:pPr marL="0" marR="0" lvl="0" indent="0" algn="l" rtl="0">
              <a:lnSpc>
                <a:spcPct val="119984"/>
              </a:lnSpc>
              <a:spcBef>
                <a:spcPts val="0"/>
              </a:spcBef>
              <a:spcAft>
                <a:spcPts val="0"/>
              </a:spcAft>
              <a:buNone/>
            </a:pPr>
            <a:r>
              <a:rPr lang="en-US" sz="2657" b="1" i="0" u="none" strike="noStrike" cap="none" dirty="0">
                <a:solidFill>
                  <a:srgbClr val="000000"/>
                </a:solidFill>
                <a:latin typeface="Arial"/>
                <a:ea typeface="Arial"/>
                <a:cs typeface="Arial"/>
                <a:sym typeface="Arial"/>
              </a:rPr>
              <a:t>INVENTORS DETAIL:  </a:t>
            </a:r>
            <a:endParaRPr b="1" dirty="0"/>
          </a:p>
          <a:p>
            <a:pPr marL="232868" marR="0" lvl="1" algn="l" rtl="0">
              <a:lnSpc>
                <a:spcPct val="119981"/>
              </a:lnSpc>
              <a:spcBef>
                <a:spcPts val="0"/>
              </a:spcBef>
              <a:spcAft>
                <a:spcPts val="0"/>
              </a:spcAft>
              <a:buClr>
                <a:srgbClr val="000000"/>
              </a:buClr>
              <a:buSzPts val="2157"/>
            </a:pPr>
            <a:r>
              <a:rPr lang="en-US" sz="2157" b="1" i="0" u="none" strike="noStrike" cap="none" dirty="0">
                <a:solidFill>
                  <a:srgbClr val="000000"/>
                </a:solidFill>
                <a:latin typeface="Arial"/>
                <a:ea typeface="Arial"/>
                <a:cs typeface="Arial"/>
                <a:sym typeface="Arial"/>
              </a:rPr>
              <a:t>1. Che Wan Shamsul Bahari Che Wan Ahmad </a:t>
            </a:r>
            <a:endParaRPr lang="en-US" b="1" dirty="0"/>
          </a:p>
          <a:p>
            <a:pPr marL="232868" marR="0" lvl="1" algn="l" rtl="0">
              <a:lnSpc>
                <a:spcPct val="119981"/>
              </a:lnSpc>
              <a:spcBef>
                <a:spcPts val="0"/>
              </a:spcBef>
              <a:spcAft>
                <a:spcPts val="0"/>
              </a:spcAft>
              <a:buClr>
                <a:srgbClr val="000000"/>
              </a:buClr>
              <a:buSzPts val="2157"/>
            </a:pPr>
            <a:r>
              <a:rPr lang="en-US" sz="2157" b="0" i="0" u="none" strike="noStrike" cap="none" dirty="0">
                <a:solidFill>
                  <a:srgbClr val="000000"/>
                </a:solidFill>
                <a:latin typeface="Arial"/>
                <a:ea typeface="Arial"/>
                <a:cs typeface="Arial"/>
                <a:sym typeface="Arial"/>
              </a:rPr>
              <a:t>	</a:t>
            </a:r>
            <a:r>
              <a:rPr lang="en-US" sz="2157" b="0" i="0" u="none" strike="noStrike" cap="none" dirty="0" err="1">
                <a:solidFill>
                  <a:srgbClr val="000000"/>
                </a:solidFill>
                <a:latin typeface="Arial"/>
                <a:ea typeface="Arial"/>
                <a:cs typeface="Arial"/>
                <a:sym typeface="Arial"/>
              </a:rPr>
              <a:t>Jabatan</a:t>
            </a:r>
            <a:r>
              <a:rPr lang="en-US" sz="2157" b="0" i="0" u="none" strike="noStrike" cap="none" dirty="0">
                <a:solidFill>
                  <a:srgbClr val="000000"/>
                </a:solidFill>
                <a:latin typeface="Arial"/>
                <a:ea typeface="Arial"/>
                <a:cs typeface="Arial"/>
                <a:sym typeface="Arial"/>
              </a:rPr>
              <a:t> Sains </a:t>
            </a:r>
            <a:r>
              <a:rPr lang="en-US" sz="2157" b="0" i="0" u="none" strike="noStrike" cap="none" dirty="0" err="1">
                <a:solidFill>
                  <a:srgbClr val="000000"/>
                </a:solidFill>
                <a:latin typeface="Arial"/>
                <a:ea typeface="Arial"/>
                <a:cs typeface="Arial"/>
                <a:sym typeface="Arial"/>
              </a:rPr>
              <a:t>Komputer</a:t>
            </a:r>
            <a:r>
              <a:rPr lang="en-US" sz="2157" b="0" i="0" u="none" strike="noStrike" cap="none" dirty="0">
                <a:solidFill>
                  <a:srgbClr val="000000"/>
                </a:solidFill>
                <a:latin typeface="Arial"/>
                <a:ea typeface="Arial"/>
                <a:cs typeface="Arial"/>
                <a:sym typeface="Arial"/>
              </a:rPr>
              <a:t> </a:t>
            </a:r>
            <a:r>
              <a:rPr lang="en-US" sz="2157" b="0" i="0" u="none" strike="noStrike" cap="none" dirty="0" err="1">
                <a:solidFill>
                  <a:srgbClr val="000000"/>
                </a:solidFill>
                <a:latin typeface="Arial"/>
                <a:ea typeface="Arial"/>
                <a:cs typeface="Arial"/>
                <a:sym typeface="Arial"/>
              </a:rPr>
              <a:t>Fakulti</a:t>
            </a:r>
            <a:r>
              <a:rPr lang="en-US" sz="2157" b="0" i="0" u="none" strike="noStrike" cap="none" dirty="0">
                <a:solidFill>
                  <a:srgbClr val="000000"/>
                </a:solidFill>
                <a:latin typeface="Arial"/>
                <a:ea typeface="Arial"/>
                <a:cs typeface="Arial"/>
                <a:sym typeface="Arial"/>
              </a:rPr>
              <a:t> Multimedia </a:t>
            </a:r>
            <a:r>
              <a:rPr lang="en-US" sz="2157" b="0" i="0" u="none" strike="noStrike" cap="none" dirty="0" err="1">
                <a:solidFill>
                  <a:srgbClr val="000000"/>
                </a:solidFill>
                <a:latin typeface="Arial"/>
                <a:ea typeface="Arial"/>
                <a:cs typeface="Arial"/>
                <a:sym typeface="Arial"/>
              </a:rPr>
              <a:t>Kreatif</a:t>
            </a:r>
            <a:r>
              <a:rPr lang="en-US" sz="2157" b="0" i="0" u="none" strike="noStrike" cap="none" dirty="0">
                <a:solidFill>
                  <a:srgbClr val="000000"/>
                </a:solidFill>
                <a:latin typeface="Arial"/>
                <a:ea typeface="Arial"/>
                <a:cs typeface="Arial"/>
                <a:sym typeface="Arial"/>
              </a:rPr>
              <a:t> &amp; </a:t>
            </a:r>
            <a:r>
              <a:rPr lang="en-US" sz="2157" b="0" i="0" u="none" strike="noStrike" cap="none" dirty="0" err="1">
                <a:solidFill>
                  <a:srgbClr val="000000"/>
                </a:solidFill>
                <a:latin typeface="Arial"/>
                <a:ea typeface="Arial"/>
                <a:cs typeface="Arial"/>
                <a:sym typeface="Arial"/>
              </a:rPr>
              <a:t>Komputeran</a:t>
            </a:r>
            <a:r>
              <a:rPr lang="en-US" sz="2157" b="0" i="0" u="none" strike="noStrike" cap="none" dirty="0">
                <a:solidFill>
                  <a:srgbClr val="000000"/>
                </a:solidFill>
                <a:latin typeface="Arial"/>
                <a:ea typeface="Arial"/>
                <a:cs typeface="Arial"/>
                <a:sym typeface="Arial"/>
              </a:rPr>
              <a:t> 	</a:t>
            </a:r>
            <a:r>
              <a:rPr lang="en-US" sz="2157" b="0" i="0" u="none" strike="noStrike" cap="none" dirty="0">
                <a:solidFill>
                  <a:srgbClr val="000000"/>
                </a:solidFill>
                <a:latin typeface="Arial"/>
                <a:ea typeface="Arial"/>
                <a:cs typeface="Arial"/>
                <a:sym typeface="Arial"/>
                <a:hlinkClick r:id="rId5"/>
              </a:rPr>
              <a:t>cwshamsull@uis.edu</a:t>
            </a:r>
            <a:r>
              <a:rPr lang="en-US" sz="2157" b="0" i="0" u="none" strike="noStrike" cap="none" dirty="0">
                <a:solidFill>
                  <a:srgbClr val="000000"/>
                </a:solidFill>
                <a:latin typeface="Arial"/>
                <a:ea typeface="Arial"/>
                <a:cs typeface="Arial"/>
                <a:sym typeface="Arial"/>
              </a:rPr>
              <a:t>.</a:t>
            </a:r>
            <a:r>
              <a:rPr lang="en-US" sz="2157" dirty="0"/>
              <a:t> </a:t>
            </a:r>
            <a:r>
              <a:rPr lang="en-US" sz="2157" b="0" i="0" u="none" strike="noStrike" cap="none" dirty="0">
                <a:solidFill>
                  <a:srgbClr val="000000"/>
                </a:solidFill>
                <a:latin typeface="Arial"/>
                <a:ea typeface="Arial"/>
                <a:cs typeface="Arial"/>
                <a:sym typeface="Arial"/>
              </a:rPr>
              <a:t>my Hp : 013-2449985</a:t>
            </a:r>
            <a:endParaRPr dirty="0"/>
          </a:p>
        </p:txBody>
      </p:sp>
      <p:sp>
        <p:nvSpPr>
          <p:cNvPr id="99" name="Google Shape;99;p1"/>
          <p:cNvSpPr txBox="1"/>
          <p:nvPr/>
        </p:nvSpPr>
        <p:spPr>
          <a:xfrm>
            <a:off x="10698218" y="6518258"/>
            <a:ext cx="8903794" cy="1991571"/>
          </a:xfrm>
          <a:prstGeom prst="rect">
            <a:avLst/>
          </a:prstGeom>
          <a:noFill/>
          <a:ln>
            <a:noFill/>
          </a:ln>
        </p:spPr>
        <p:txBody>
          <a:bodyPr spcFirstLastPara="1" wrap="square" lIns="0" tIns="0" rIns="0" bIns="0" anchor="t" anchorCtr="0">
            <a:spAutoFit/>
          </a:bodyPr>
          <a:lstStyle/>
          <a:p>
            <a:pPr marL="232868" marR="0" lvl="1" algn="l" rtl="0">
              <a:lnSpc>
                <a:spcPct val="119981"/>
              </a:lnSpc>
              <a:spcBef>
                <a:spcPts val="0"/>
              </a:spcBef>
              <a:spcAft>
                <a:spcPts val="0"/>
              </a:spcAft>
              <a:buClr>
                <a:srgbClr val="000000"/>
              </a:buClr>
              <a:buSzPts val="2157"/>
            </a:pPr>
            <a:r>
              <a:rPr lang="en-US" sz="2157" b="1" i="0" u="none" strike="noStrike" cap="none" dirty="0">
                <a:solidFill>
                  <a:srgbClr val="000000"/>
                </a:solidFill>
                <a:latin typeface="Arial"/>
                <a:ea typeface="Arial"/>
                <a:cs typeface="Arial"/>
                <a:sym typeface="Arial"/>
              </a:rPr>
              <a:t>2. Muizz Salleh </a:t>
            </a:r>
            <a:endParaRPr lang="en-US" b="1" dirty="0"/>
          </a:p>
          <a:p>
            <a:pPr marL="0" marR="0" lvl="0" indent="0" algn="l" rtl="0">
              <a:lnSpc>
                <a:spcPct val="119981"/>
              </a:lnSpc>
              <a:spcBef>
                <a:spcPts val="0"/>
              </a:spcBef>
              <a:spcAft>
                <a:spcPts val="0"/>
              </a:spcAft>
              <a:buNone/>
            </a:pPr>
            <a:r>
              <a:rPr lang="en-US" sz="2157" b="0" i="0" u="none" strike="noStrike" cap="none" dirty="0">
                <a:solidFill>
                  <a:srgbClr val="000000"/>
                </a:solidFill>
                <a:latin typeface="Arial"/>
                <a:ea typeface="Arial"/>
                <a:cs typeface="Arial"/>
                <a:sym typeface="Arial"/>
              </a:rPr>
              <a:t>   	</a:t>
            </a:r>
            <a:r>
              <a:rPr lang="en-US" sz="2157" b="0" i="0" u="none" strike="noStrike" cap="none" dirty="0" err="1">
                <a:solidFill>
                  <a:srgbClr val="000000"/>
                </a:solidFill>
                <a:latin typeface="Arial"/>
                <a:ea typeface="Arial"/>
                <a:cs typeface="Arial"/>
                <a:sym typeface="Arial"/>
              </a:rPr>
              <a:t>Jabatan</a:t>
            </a:r>
            <a:r>
              <a:rPr lang="en-US" sz="2157" b="0" i="0" u="none" strike="noStrike" cap="none" dirty="0">
                <a:solidFill>
                  <a:srgbClr val="000000"/>
                </a:solidFill>
                <a:latin typeface="Arial"/>
                <a:ea typeface="Arial"/>
                <a:cs typeface="Arial"/>
                <a:sym typeface="Arial"/>
              </a:rPr>
              <a:t> Multimedia </a:t>
            </a:r>
            <a:r>
              <a:rPr lang="en-US" sz="2157" b="0" i="0" u="none" strike="noStrike" cap="none" dirty="0" err="1">
                <a:solidFill>
                  <a:srgbClr val="000000"/>
                </a:solidFill>
                <a:latin typeface="Arial"/>
                <a:ea typeface="Arial"/>
                <a:cs typeface="Arial"/>
                <a:sym typeface="Arial"/>
              </a:rPr>
              <a:t>Kreatif</a:t>
            </a:r>
            <a:r>
              <a:rPr lang="en-US" sz="2157" b="0" i="0" u="none" strike="noStrike" cap="none" dirty="0">
                <a:solidFill>
                  <a:srgbClr val="000000"/>
                </a:solidFill>
                <a:latin typeface="Arial"/>
                <a:ea typeface="Arial"/>
                <a:cs typeface="Arial"/>
                <a:sym typeface="Arial"/>
              </a:rPr>
              <a:t> ,</a:t>
            </a:r>
            <a:r>
              <a:rPr lang="en-US" sz="2157" b="0" i="0" u="none" strike="noStrike" cap="none" dirty="0" err="1">
                <a:solidFill>
                  <a:srgbClr val="000000"/>
                </a:solidFill>
                <a:latin typeface="Arial"/>
                <a:ea typeface="Arial"/>
                <a:cs typeface="Arial"/>
                <a:sym typeface="Arial"/>
              </a:rPr>
              <a:t>Fakulti</a:t>
            </a:r>
            <a:r>
              <a:rPr lang="en-US" sz="2157" b="0" i="0" u="none" strike="noStrike" cap="none" dirty="0">
                <a:solidFill>
                  <a:srgbClr val="000000"/>
                </a:solidFill>
                <a:latin typeface="Arial"/>
                <a:ea typeface="Arial"/>
                <a:cs typeface="Arial"/>
                <a:sym typeface="Arial"/>
              </a:rPr>
              <a:t> Multimedia </a:t>
            </a:r>
            <a:r>
              <a:rPr lang="en-US" sz="2157" b="0" i="0" u="none" strike="noStrike" cap="none" dirty="0" err="1">
                <a:solidFill>
                  <a:srgbClr val="000000"/>
                </a:solidFill>
                <a:latin typeface="Arial"/>
                <a:ea typeface="Arial"/>
                <a:cs typeface="Arial"/>
                <a:sym typeface="Arial"/>
              </a:rPr>
              <a:t>Kreatif</a:t>
            </a:r>
            <a:r>
              <a:rPr lang="en-US" sz="2157" b="0" i="0" u="none" strike="noStrike" cap="none" dirty="0">
                <a:solidFill>
                  <a:srgbClr val="000000"/>
                </a:solidFill>
                <a:latin typeface="Arial"/>
                <a:ea typeface="Arial"/>
                <a:cs typeface="Arial"/>
                <a:sym typeface="Arial"/>
              </a:rPr>
              <a:t> </a:t>
            </a:r>
          </a:p>
          <a:p>
            <a:pPr marL="0" marR="0" lvl="0" indent="0" algn="l" rtl="0">
              <a:lnSpc>
                <a:spcPct val="119981"/>
              </a:lnSpc>
              <a:spcBef>
                <a:spcPts val="0"/>
              </a:spcBef>
              <a:spcAft>
                <a:spcPts val="0"/>
              </a:spcAft>
              <a:buNone/>
            </a:pPr>
            <a:r>
              <a:rPr lang="en-US" sz="2157" dirty="0"/>
              <a:t>	</a:t>
            </a:r>
            <a:r>
              <a:rPr lang="en-US" sz="2157" b="0" i="0" u="none" strike="noStrike" cap="none" dirty="0">
                <a:solidFill>
                  <a:srgbClr val="000000"/>
                </a:solidFill>
                <a:latin typeface="Arial"/>
                <a:ea typeface="Arial"/>
                <a:cs typeface="Arial"/>
                <a:sym typeface="Arial"/>
              </a:rPr>
              <a:t>&amp; </a:t>
            </a:r>
            <a:r>
              <a:rPr lang="en-US" sz="2157" b="0" i="0" u="none" strike="noStrike" cap="none" dirty="0" err="1">
                <a:solidFill>
                  <a:srgbClr val="000000"/>
                </a:solidFill>
                <a:latin typeface="Arial"/>
                <a:ea typeface="Arial"/>
                <a:cs typeface="Arial"/>
                <a:sym typeface="Arial"/>
              </a:rPr>
              <a:t>Komputeran</a:t>
            </a:r>
            <a:r>
              <a:rPr lang="en-US" sz="2157" b="0" i="0" u="none" strike="noStrike" cap="none" dirty="0">
                <a:solidFill>
                  <a:srgbClr val="000000"/>
                </a:solidFill>
                <a:latin typeface="Arial"/>
                <a:ea typeface="Arial"/>
                <a:cs typeface="Arial"/>
                <a:sym typeface="Arial"/>
              </a:rPr>
              <a:t> </a:t>
            </a:r>
            <a:endParaRPr lang="en-US" dirty="0"/>
          </a:p>
          <a:p>
            <a:pPr marL="0" marR="0" lvl="0" indent="0" algn="l" rtl="0">
              <a:lnSpc>
                <a:spcPct val="119981"/>
              </a:lnSpc>
              <a:spcBef>
                <a:spcPts val="0"/>
              </a:spcBef>
              <a:spcAft>
                <a:spcPts val="0"/>
              </a:spcAft>
              <a:buNone/>
            </a:pPr>
            <a:r>
              <a:rPr lang="en-US" sz="2157" b="0" i="0" u="none" strike="noStrike" cap="none" dirty="0">
                <a:solidFill>
                  <a:srgbClr val="000000"/>
                </a:solidFill>
                <a:latin typeface="Arial"/>
                <a:ea typeface="Arial"/>
                <a:cs typeface="Arial"/>
                <a:sym typeface="Arial"/>
              </a:rPr>
              <a:t>  	</a:t>
            </a:r>
            <a:r>
              <a:rPr lang="en-US" sz="2157" b="0" i="0" u="none" strike="noStrike" cap="none" dirty="0">
                <a:solidFill>
                  <a:srgbClr val="000000"/>
                </a:solidFill>
                <a:latin typeface="Arial"/>
                <a:ea typeface="Arial"/>
                <a:cs typeface="Arial"/>
                <a:sym typeface="Arial"/>
                <a:hlinkClick r:id="rId6"/>
              </a:rPr>
              <a:t>muizz@uuis.edu</a:t>
            </a:r>
            <a:r>
              <a:rPr lang="en-US" sz="2157" b="0" i="0" u="none" strike="noStrike" cap="none" dirty="0">
                <a:solidFill>
                  <a:srgbClr val="000000"/>
                </a:solidFill>
                <a:latin typeface="Arial"/>
                <a:ea typeface="Arial"/>
                <a:cs typeface="Arial"/>
                <a:sym typeface="Arial"/>
              </a:rPr>
              <a:t>. my Hp : 018-9899072</a:t>
            </a:r>
            <a:endParaRPr lang="en-US" dirty="0"/>
          </a:p>
          <a:p>
            <a:pPr marL="0" marR="0" lvl="0" indent="0" algn="l" rtl="0">
              <a:lnSpc>
                <a:spcPct val="119981"/>
              </a:lnSpc>
              <a:spcBef>
                <a:spcPts val="0"/>
              </a:spcBef>
              <a:spcAft>
                <a:spcPts val="0"/>
              </a:spcAft>
              <a:buNone/>
            </a:pPr>
            <a:endParaRPr sz="2157" b="0" i="0" u="none" strike="noStrike" cap="none" dirty="0">
              <a:solidFill>
                <a:srgbClr val="000000"/>
              </a:solidFill>
              <a:latin typeface="Arial"/>
              <a:ea typeface="Arial"/>
              <a:cs typeface="Arial"/>
              <a:sym typeface="Arial"/>
            </a:endParaRPr>
          </a:p>
        </p:txBody>
      </p:sp>
      <p:grpSp>
        <p:nvGrpSpPr>
          <p:cNvPr id="13" name="Group 12">
            <a:extLst>
              <a:ext uri="{FF2B5EF4-FFF2-40B4-BE49-F238E27FC236}">
                <a16:creationId xmlns:a16="http://schemas.microsoft.com/office/drawing/2014/main" id="{EB783D91-2AFB-B823-BDC4-EDB7BE702481}"/>
              </a:ext>
            </a:extLst>
          </p:cNvPr>
          <p:cNvGrpSpPr/>
          <p:nvPr/>
        </p:nvGrpSpPr>
        <p:grpSpPr>
          <a:xfrm>
            <a:off x="11086134" y="8401238"/>
            <a:ext cx="8516474" cy="4303011"/>
            <a:chOff x="11543334" y="8450314"/>
            <a:chExt cx="8516474" cy="4303011"/>
          </a:xfrm>
        </p:grpSpPr>
        <p:sp>
          <p:nvSpPr>
            <p:cNvPr id="110" name="Google Shape;110;p1"/>
            <p:cNvSpPr txBox="1"/>
            <p:nvPr/>
          </p:nvSpPr>
          <p:spPr>
            <a:xfrm>
              <a:off x="11622385" y="9384711"/>
              <a:ext cx="8437423" cy="3368614"/>
            </a:xfrm>
            <a:prstGeom prst="rect">
              <a:avLst/>
            </a:prstGeom>
            <a:noFill/>
            <a:ln>
              <a:noFill/>
            </a:ln>
          </p:spPr>
          <p:txBody>
            <a:bodyPr spcFirstLastPara="1" wrap="square" lIns="0" tIns="0" rIns="0" bIns="0" anchor="t" anchorCtr="0">
              <a:spAutoFit/>
            </a:bodyPr>
            <a:lstStyle/>
            <a:p>
              <a:pPr marL="514350" marR="0" lvl="0" indent="-514350" rtl="0">
                <a:lnSpc>
                  <a:spcPct val="139984"/>
                </a:lnSpc>
                <a:spcBef>
                  <a:spcPts val="0"/>
                </a:spcBef>
                <a:spcAft>
                  <a:spcPts val="0"/>
                </a:spcAft>
                <a:buFont typeface="+mj-lt"/>
                <a:buAutoNum type="arabicPeriod"/>
              </a:pPr>
              <a:r>
                <a:rPr lang="en-US" sz="2606" b="0" i="0" u="none" strike="noStrike" cap="none" dirty="0">
                  <a:solidFill>
                    <a:srgbClr val="000000"/>
                  </a:solidFill>
                  <a:latin typeface="Arial"/>
                  <a:ea typeface="Arial"/>
                  <a:cs typeface="Arial"/>
                  <a:sym typeface="Arial"/>
                </a:rPr>
                <a:t>Analysis phase of the problem of people with </a:t>
              </a:r>
              <a:r>
                <a:rPr lang="en-US" sz="2606" dirty="0"/>
                <a:t>disabilities in prayer.</a:t>
              </a:r>
              <a:endParaRPr dirty="0"/>
            </a:p>
            <a:p>
              <a:pPr marL="514350" marR="0" lvl="0" indent="-514350" rtl="0">
                <a:lnSpc>
                  <a:spcPct val="139984"/>
                </a:lnSpc>
                <a:spcBef>
                  <a:spcPts val="0"/>
                </a:spcBef>
                <a:spcAft>
                  <a:spcPts val="0"/>
                </a:spcAft>
                <a:buFont typeface="+mj-lt"/>
                <a:buAutoNum type="arabicPeriod"/>
              </a:pPr>
              <a:r>
                <a:rPr lang="en-US" sz="2606" b="0" i="0" u="none" strike="noStrike" cap="none" dirty="0">
                  <a:solidFill>
                    <a:srgbClr val="000000"/>
                  </a:solidFill>
                  <a:latin typeface="Arial"/>
                  <a:ea typeface="Arial"/>
                  <a:cs typeface="Arial"/>
                  <a:sym typeface="Arial"/>
                </a:rPr>
                <a:t>Develop video content.</a:t>
              </a:r>
            </a:p>
            <a:p>
              <a:pPr marL="514350" marR="0" lvl="0" indent="-514350" rtl="0">
                <a:lnSpc>
                  <a:spcPct val="139984"/>
                </a:lnSpc>
                <a:spcBef>
                  <a:spcPts val="0"/>
                </a:spcBef>
                <a:spcAft>
                  <a:spcPts val="0"/>
                </a:spcAft>
                <a:buFont typeface="+mj-lt"/>
                <a:buAutoNum type="arabicPeriod"/>
              </a:pPr>
              <a:r>
                <a:rPr lang="en-US" sz="2606" b="0" i="0" u="none" strike="noStrike" cap="none" dirty="0">
                  <a:solidFill>
                    <a:srgbClr val="000000"/>
                  </a:solidFill>
                  <a:latin typeface="Arial"/>
                  <a:ea typeface="Arial"/>
                  <a:cs typeface="Arial"/>
                  <a:sym typeface="Arial"/>
                </a:rPr>
                <a:t>Develop interactive video application interface</a:t>
              </a:r>
              <a:endParaRPr dirty="0"/>
            </a:p>
            <a:p>
              <a:pPr marL="514350" marR="0" lvl="0" indent="-514350" rtl="0">
                <a:lnSpc>
                  <a:spcPct val="139984"/>
                </a:lnSpc>
                <a:spcBef>
                  <a:spcPts val="0"/>
                </a:spcBef>
                <a:spcAft>
                  <a:spcPts val="0"/>
                </a:spcAft>
                <a:buFont typeface="+mj-lt"/>
                <a:buAutoNum type="arabicPeriod"/>
              </a:pPr>
              <a:r>
                <a:rPr lang="en-US" sz="2606" b="0" i="0" u="none" strike="noStrike" cap="none" dirty="0">
                  <a:solidFill>
                    <a:srgbClr val="000000"/>
                  </a:solidFill>
                  <a:latin typeface="Arial"/>
                  <a:ea typeface="Arial"/>
                  <a:cs typeface="Arial"/>
                  <a:sym typeface="Arial"/>
                </a:rPr>
                <a:t>Test the effectiveness of interaction video for instructor and respondent.</a:t>
              </a:r>
              <a:endParaRPr dirty="0"/>
            </a:p>
          </p:txBody>
        </p:sp>
        <p:sp>
          <p:nvSpPr>
            <p:cNvPr id="85" name="Google Shape;85;p1"/>
            <p:cNvSpPr/>
            <p:nvPr/>
          </p:nvSpPr>
          <p:spPr>
            <a:xfrm>
              <a:off x="11543334" y="8450314"/>
              <a:ext cx="6049427" cy="820097"/>
            </a:xfrm>
            <a:custGeom>
              <a:avLst/>
              <a:gdLst/>
              <a:ahLst/>
              <a:cxnLst/>
              <a:rect l="l" t="t" r="r" b="b"/>
              <a:pathLst>
                <a:path w="10042213" h="1361383" extrusionOk="0">
                  <a:moveTo>
                    <a:pt x="0" y="0"/>
                  </a:moveTo>
                  <a:lnTo>
                    <a:pt x="0" y="1361383"/>
                  </a:lnTo>
                  <a:lnTo>
                    <a:pt x="10042213" y="1361383"/>
                  </a:lnTo>
                  <a:lnTo>
                    <a:pt x="10042213" y="0"/>
                  </a:lnTo>
                  <a:lnTo>
                    <a:pt x="0" y="0"/>
                  </a:lnTo>
                  <a:close/>
                  <a:moveTo>
                    <a:pt x="9981254" y="1300423"/>
                  </a:moveTo>
                  <a:lnTo>
                    <a:pt x="59690" y="1300423"/>
                  </a:lnTo>
                  <a:lnTo>
                    <a:pt x="59690" y="59690"/>
                  </a:lnTo>
                  <a:lnTo>
                    <a:pt x="9981254" y="59690"/>
                  </a:lnTo>
                  <a:lnTo>
                    <a:pt x="9981254" y="1300423"/>
                  </a:lnTo>
                  <a:close/>
                </a:path>
              </a:pathLst>
            </a:custGeom>
            <a:solidFill>
              <a:srgbClr val="A449DD"/>
            </a:solidFill>
            <a:ln>
              <a:noFill/>
            </a:ln>
          </p:spPr>
          <p:txBody>
            <a:bodyPr/>
            <a:lstStyle/>
            <a:p>
              <a:endParaRPr lang="en-MY"/>
            </a:p>
          </p:txBody>
        </p:sp>
        <p:sp>
          <p:nvSpPr>
            <p:cNvPr id="102" name="Google Shape;102;p1"/>
            <p:cNvSpPr txBox="1"/>
            <p:nvPr/>
          </p:nvSpPr>
          <p:spPr>
            <a:xfrm>
              <a:off x="11753988" y="8537573"/>
              <a:ext cx="5600839" cy="1417568"/>
            </a:xfrm>
            <a:prstGeom prst="rect">
              <a:avLst/>
            </a:prstGeom>
            <a:noFill/>
            <a:ln>
              <a:noFill/>
            </a:ln>
          </p:spPr>
          <p:txBody>
            <a:bodyPr spcFirstLastPara="1" wrap="square" lIns="0" tIns="0" rIns="0" bIns="0" anchor="t" anchorCtr="0">
              <a:spAutoFit/>
            </a:bodyPr>
            <a:lstStyle/>
            <a:p>
              <a:pPr marL="0" marR="0" lvl="0" indent="0" algn="ctr" rtl="0">
                <a:lnSpc>
                  <a:spcPct val="140030"/>
                </a:lnSpc>
                <a:spcBef>
                  <a:spcPts val="0"/>
                </a:spcBef>
                <a:spcAft>
                  <a:spcPts val="0"/>
                </a:spcAft>
                <a:buNone/>
              </a:pPr>
              <a:r>
                <a:rPr lang="en-US" sz="3290" b="1" i="0" u="none" strike="noStrike" cap="none" dirty="0">
                  <a:solidFill>
                    <a:srgbClr val="000000"/>
                  </a:solidFill>
                  <a:latin typeface="Arial"/>
                  <a:ea typeface="Arial"/>
                  <a:cs typeface="Arial"/>
                  <a:sym typeface="Arial"/>
                </a:rPr>
                <a:t>IMPLEMENTATION LEVEL</a:t>
              </a:r>
              <a:endParaRPr b="1" dirty="0"/>
            </a:p>
            <a:p>
              <a:pPr marL="0" marR="0" lvl="0" indent="0" algn="ctr" rtl="0">
                <a:lnSpc>
                  <a:spcPct val="140030"/>
                </a:lnSpc>
                <a:spcBef>
                  <a:spcPts val="0"/>
                </a:spcBef>
                <a:spcAft>
                  <a:spcPts val="0"/>
                </a:spcAft>
                <a:buNone/>
              </a:pPr>
              <a:endParaRPr sz="3290" b="1" i="0" u="none" strike="noStrike" cap="none" dirty="0">
                <a:solidFill>
                  <a:srgbClr val="000000"/>
                </a:solidFill>
                <a:latin typeface="Arial"/>
                <a:ea typeface="Arial"/>
                <a:cs typeface="Arial"/>
                <a:sym typeface="Arial"/>
              </a:endParaRPr>
            </a:p>
          </p:txBody>
        </p:sp>
      </p:grpSp>
      <p:grpSp>
        <p:nvGrpSpPr>
          <p:cNvPr id="7" name="Group 6">
            <a:extLst>
              <a:ext uri="{FF2B5EF4-FFF2-40B4-BE49-F238E27FC236}">
                <a16:creationId xmlns:a16="http://schemas.microsoft.com/office/drawing/2014/main" id="{4CE6166B-EE9F-D504-98E3-9A13E43E338C}"/>
              </a:ext>
            </a:extLst>
          </p:cNvPr>
          <p:cNvGrpSpPr/>
          <p:nvPr/>
        </p:nvGrpSpPr>
        <p:grpSpPr>
          <a:xfrm>
            <a:off x="11155716" y="12965241"/>
            <a:ext cx="6049427" cy="1463315"/>
            <a:chOff x="11504342" y="13009881"/>
            <a:chExt cx="6049427" cy="1463315"/>
          </a:xfrm>
        </p:grpSpPr>
        <p:sp>
          <p:nvSpPr>
            <p:cNvPr id="86" name="Google Shape;86;p1"/>
            <p:cNvSpPr>
              <a:spLocks/>
            </p:cNvSpPr>
            <p:nvPr/>
          </p:nvSpPr>
          <p:spPr>
            <a:xfrm>
              <a:off x="11504342" y="13009881"/>
              <a:ext cx="6049427" cy="820097"/>
            </a:xfrm>
            <a:custGeom>
              <a:avLst/>
              <a:gdLst/>
              <a:ahLst/>
              <a:cxnLst/>
              <a:rect l="l" t="t" r="r" b="b"/>
              <a:pathLst>
                <a:path w="10042213" h="1361383" extrusionOk="0">
                  <a:moveTo>
                    <a:pt x="0" y="0"/>
                  </a:moveTo>
                  <a:lnTo>
                    <a:pt x="0" y="1361383"/>
                  </a:lnTo>
                  <a:lnTo>
                    <a:pt x="10042213" y="1361383"/>
                  </a:lnTo>
                  <a:lnTo>
                    <a:pt x="10042213" y="0"/>
                  </a:lnTo>
                  <a:lnTo>
                    <a:pt x="0" y="0"/>
                  </a:lnTo>
                  <a:close/>
                  <a:moveTo>
                    <a:pt x="9981254" y="1300423"/>
                  </a:moveTo>
                  <a:lnTo>
                    <a:pt x="59690" y="1300423"/>
                  </a:lnTo>
                  <a:lnTo>
                    <a:pt x="59690" y="59690"/>
                  </a:lnTo>
                  <a:lnTo>
                    <a:pt x="9981254" y="59690"/>
                  </a:lnTo>
                  <a:lnTo>
                    <a:pt x="9981254" y="1300423"/>
                  </a:lnTo>
                  <a:close/>
                </a:path>
              </a:pathLst>
            </a:custGeom>
            <a:solidFill>
              <a:srgbClr val="A449DD"/>
            </a:solidFill>
            <a:ln>
              <a:noFill/>
            </a:ln>
          </p:spPr>
          <p:txBody>
            <a:bodyPr/>
            <a:lstStyle/>
            <a:p>
              <a:endParaRPr lang="en-MY"/>
            </a:p>
          </p:txBody>
        </p:sp>
        <p:sp>
          <p:nvSpPr>
            <p:cNvPr id="103" name="Google Shape;103;p1"/>
            <p:cNvSpPr txBox="1">
              <a:spLocks/>
            </p:cNvSpPr>
            <p:nvPr/>
          </p:nvSpPr>
          <p:spPr>
            <a:xfrm>
              <a:off x="11753987" y="13055628"/>
              <a:ext cx="5600839" cy="1417568"/>
            </a:xfrm>
            <a:prstGeom prst="rect">
              <a:avLst/>
            </a:prstGeom>
            <a:noFill/>
            <a:ln>
              <a:noFill/>
            </a:ln>
          </p:spPr>
          <p:txBody>
            <a:bodyPr spcFirstLastPara="1" wrap="square" lIns="0" tIns="0" rIns="0" bIns="0" anchor="t" anchorCtr="0">
              <a:spAutoFit/>
            </a:bodyPr>
            <a:lstStyle/>
            <a:p>
              <a:pPr marL="0" marR="0" lvl="0" indent="0" algn="ctr" rtl="0">
                <a:lnSpc>
                  <a:spcPct val="140030"/>
                </a:lnSpc>
                <a:spcBef>
                  <a:spcPts val="0"/>
                </a:spcBef>
                <a:spcAft>
                  <a:spcPts val="0"/>
                </a:spcAft>
                <a:buNone/>
              </a:pPr>
              <a:r>
                <a:rPr lang="en-US" sz="3290" b="1" i="0" u="none" strike="noStrike" cap="none" dirty="0">
                  <a:solidFill>
                    <a:srgbClr val="000000"/>
                  </a:solidFill>
                  <a:latin typeface="Arial"/>
                  <a:ea typeface="Arial"/>
                  <a:cs typeface="Arial"/>
                  <a:sym typeface="Arial"/>
                </a:rPr>
                <a:t>USES AND APPLICATIONS</a:t>
              </a:r>
              <a:endParaRPr b="1" dirty="0"/>
            </a:p>
            <a:p>
              <a:pPr marL="0" marR="0" lvl="0" indent="0" algn="ctr" rtl="0">
                <a:lnSpc>
                  <a:spcPct val="140030"/>
                </a:lnSpc>
                <a:spcBef>
                  <a:spcPts val="0"/>
                </a:spcBef>
                <a:spcAft>
                  <a:spcPts val="0"/>
                </a:spcAft>
                <a:buNone/>
              </a:pPr>
              <a:endParaRPr sz="3290" b="1" i="0" u="none" strike="noStrike" cap="none" dirty="0">
                <a:solidFill>
                  <a:srgbClr val="000000"/>
                </a:solidFill>
                <a:latin typeface="Arial"/>
                <a:ea typeface="Arial"/>
                <a:cs typeface="Arial"/>
                <a:sym typeface="Arial"/>
              </a:endParaRPr>
            </a:p>
          </p:txBody>
        </p:sp>
      </p:grpSp>
      <p:grpSp>
        <p:nvGrpSpPr>
          <p:cNvPr id="6" name="Group 5">
            <a:extLst>
              <a:ext uri="{FF2B5EF4-FFF2-40B4-BE49-F238E27FC236}">
                <a16:creationId xmlns:a16="http://schemas.microsoft.com/office/drawing/2014/main" id="{867440AA-3811-A101-9DC5-7AFF99FF7558}"/>
              </a:ext>
            </a:extLst>
          </p:cNvPr>
          <p:cNvGrpSpPr/>
          <p:nvPr/>
        </p:nvGrpSpPr>
        <p:grpSpPr>
          <a:xfrm>
            <a:off x="1651758" y="8378277"/>
            <a:ext cx="8515877" cy="5948354"/>
            <a:chOff x="2108958" y="8450314"/>
            <a:chExt cx="8515877" cy="5948354"/>
          </a:xfrm>
        </p:grpSpPr>
        <p:sp>
          <p:nvSpPr>
            <p:cNvPr id="84" name="Google Shape;84;p1"/>
            <p:cNvSpPr/>
            <p:nvPr/>
          </p:nvSpPr>
          <p:spPr>
            <a:xfrm>
              <a:off x="2108958" y="8450314"/>
              <a:ext cx="6049427" cy="820097"/>
            </a:xfrm>
            <a:custGeom>
              <a:avLst/>
              <a:gdLst/>
              <a:ahLst/>
              <a:cxnLst/>
              <a:rect l="l" t="t" r="r" b="b"/>
              <a:pathLst>
                <a:path w="10042213" h="1361383" extrusionOk="0">
                  <a:moveTo>
                    <a:pt x="0" y="0"/>
                  </a:moveTo>
                  <a:lnTo>
                    <a:pt x="0" y="1361383"/>
                  </a:lnTo>
                  <a:lnTo>
                    <a:pt x="10042213" y="1361383"/>
                  </a:lnTo>
                  <a:lnTo>
                    <a:pt x="10042213" y="0"/>
                  </a:lnTo>
                  <a:lnTo>
                    <a:pt x="0" y="0"/>
                  </a:lnTo>
                  <a:close/>
                  <a:moveTo>
                    <a:pt x="9981254" y="1300423"/>
                  </a:moveTo>
                  <a:lnTo>
                    <a:pt x="59690" y="1300423"/>
                  </a:lnTo>
                  <a:lnTo>
                    <a:pt x="59690" y="59690"/>
                  </a:lnTo>
                  <a:lnTo>
                    <a:pt x="9981254" y="59690"/>
                  </a:lnTo>
                  <a:lnTo>
                    <a:pt x="9981254" y="1300423"/>
                  </a:lnTo>
                  <a:close/>
                </a:path>
              </a:pathLst>
            </a:custGeom>
            <a:solidFill>
              <a:srgbClr val="A449DD"/>
            </a:solidFill>
            <a:ln>
              <a:noFill/>
            </a:ln>
          </p:spPr>
          <p:txBody>
            <a:bodyPr/>
            <a:lstStyle/>
            <a:p>
              <a:endParaRPr lang="en-MY"/>
            </a:p>
          </p:txBody>
        </p:sp>
        <p:sp>
          <p:nvSpPr>
            <p:cNvPr id="101" name="Google Shape;101;p1"/>
            <p:cNvSpPr txBox="1"/>
            <p:nvPr/>
          </p:nvSpPr>
          <p:spPr>
            <a:xfrm>
              <a:off x="2319611" y="8537573"/>
              <a:ext cx="5600839" cy="708784"/>
            </a:xfrm>
            <a:prstGeom prst="rect">
              <a:avLst/>
            </a:prstGeom>
            <a:noFill/>
            <a:ln>
              <a:noFill/>
            </a:ln>
          </p:spPr>
          <p:txBody>
            <a:bodyPr spcFirstLastPara="1" wrap="square" lIns="0" tIns="0" rIns="0" bIns="0" anchor="t" anchorCtr="0">
              <a:spAutoFit/>
            </a:bodyPr>
            <a:lstStyle/>
            <a:p>
              <a:pPr marL="0" marR="0" lvl="0" indent="0" algn="ctr" rtl="0">
                <a:lnSpc>
                  <a:spcPct val="140030"/>
                </a:lnSpc>
                <a:spcBef>
                  <a:spcPts val="0"/>
                </a:spcBef>
                <a:spcAft>
                  <a:spcPts val="0"/>
                </a:spcAft>
                <a:buNone/>
              </a:pPr>
              <a:r>
                <a:rPr lang="en-US" sz="3290" b="1" i="0" u="none" strike="noStrike" cap="none" dirty="0">
                  <a:solidFill>
                    <a:srgbClr val="000000"/>
                  </a:solidFill>
                  <a:latin typeface="Arial"/>
                  <a:ea typeface="Arial"/>
                  <a:cs typeface="Arial"/>
                  <a:sym typeface="Arial"/>
                </a:rPr>
                <a:t>PRODUCT DESCRIPTION</a:t>
              </a:r>
              <a:endParaRPr b="1" dirty="0"/>
            </a:p>
          </p:txBody>
        </p:sp>
        <p:sp>
          <p:nvSpPr>
            <p:cNvPr id="109" name="Google Shape;109;p1"/>
            <p:cNvSpPr txBox="1"/>
            <p:nvPr/>
          </p:nvSpPr>
          <p:spPr>
            <a:xfrm>
              <a:off x="2187412" y="9346141"/>
              <a:ext cx="8437423" cy="5052527"/>
            </a:xfrm>
            <a:prstGeom prst="rect">
              <a:avLst/>
            </a:prstGeom>
            <a:noFill/>
            <a:ln>
              <a:noFill/>
            </a:ln>
          </p:spPr>
          <p:txBody>
            <a:bodyPr spcFirstLastPara="1" wrap="square" lIns="0" tIns="0" rIns="0" bIns="0" anchor="t" anchorCtr="0">
              <a:spAutoFit/>
            </a:bodyPr>
            <a:lstStyle/>
            <a:p>
              <a:pPr marL="0" marR="0" lvl="0" indent="0" algn="just" rtl="0">
                <a:lnSpc>
                  <a:spcPct val="139984"/>
                </a:lnSpc>
                <a:spcBef>
                  <a:spcPts val="0"/>
                </a:spcBef>
                <a:spcAft>
                  <a:spcPts val="0"/>
                </a:spcAft>
                <a:buNone/>
              </a:pPr>
              <a:r>
                <a:rPr lang="en-US" sz="2606" b="0" i="0" u="none" strike="noStrike" cap="none" dirty="0">
                  <a:solidFill>
                    <a:srgbClr val="000000"/>
                  </a:solidFill>
                  <a:latin typeface="Arial"/>
                  <a:ea typeface="Arial"/>
                  <a:cs typeface="Arial"/>
                  <a:sym typeface="Arial"/>
                </a:rPr>
                <a:t>There are 12 issues that have been selected related to the Fiqh of my prayers deaf and mute are included in this application and every explanation will be supported by re-enactment of facilitate understanding. In addition, the translation in Sign language is provided in each issue for provide understanding to the disabled and deaf and mute who use this application. </a:t>
              </a:r>
              <a:r>
                <a:rPr lang="en-US" sz="2606" b="0" i="0" u="none" strike="noStrike" cap="none" dirty="0" err="1">
                  <a:solidFill>
                    <a:srgbClr val="000000"/>
                  </a:solidFill>
                  <a:latin typeface="Arial"/>
                  <a:ea typeface="Arial"/>
                  <a:cs typeface="Arial"/>
                  <a:sym typeface="Arial"/>
                </a:rPr>
                <a:t>Youtube</a:t>
              </a:r>
              <a:r>
                <a:rPr lang="en-US" sz="2606" b="0" i="0" u="none" strike="noStrike" cap="none" dirty="0">
                  <a:solidFill>
                    <a:srgbClr val="000000"/>
                  </a:solidFill>
                  <a:latin typeface="Arial"/>
                  <a:ea typeface="Arial"/>
                  <a:cs typeface="Arial"/>
                  <a:sym typeface="Arial"/>
                </a:rPr>
                <a:t> used as the main platform of this application for make it easier for users to view videos to make it easier access without having to install a new application to the phone smartphone or laptop.</a:t>
              </a:r>
              <a:endParaRPr dirty="0"/>
            </a:p>
          </p:txBody>
        </p:sp>
      </p:grpSp>
      <p:sp>
        <p:nvSpPr>
          <p:cNvPr id="112" name="Google Shape;112;p1"/>
          <p:cNvSpPr txBox="1"/>
          <p:nvPr/>
        </p:nvSpPr>
        <p:spPr>
          <a:xfrm>
            <a:off x="11086134" y="13819873"/>
            <a:ext cx="8437423" cy="4130509"/>
          </a:xfrm>
          <a:prstGeom prst="rect">
            <a:avLst/>
          </a:prstGeom>
          <a:noFill/>
          <a:ln>
            <a:noFill/>
          </a:ln>
        </p:spPr>
        <p:txBody>
          <a:bodyPr spcFirstLastPara="1" wrap="square" lIns="0" tIns="0" rIns="0" bIns="0" anchor="t" anchorCtr="0">
            <a:spAutoFit/>
          </a:bodyPr>
          <a:lstStyle/>
          <a:p>
            <a:pPr marL="0" marR="0" lvl="0" indent="0" algn="just" rtl="0">
              <a:lnSpc>
                <a:spcPct val="139984"/>
              </a:lnSpc>
              <a:spcBef>
                <a:spcPts val="0"/>
              </a:spcBef>
              <a:spcAft>
                <a:spcPts val="0"/>
              </a:spcAft>
              <a:buNone/>
            </a:pPr>
            <a:r>
              <a:rPr lang="en-US" sz="2606" b="0" i="0" u="none" strike="noStrike" cap="none" dirty="0">
                <a:solidFill>
                  <a:srgbClr val="000000"/>
                </a:solidFill>
                <a:latin typeface="Arial"/>
                <a:ea typeface="Arial"/>
                <a:cs typeface="Arial"/>
                <a:sym typeface="Arial"/>
              </a:rPr>
              <a:t>This study is related to the development of an Interactive Video Application that touches on the Fiqh of Prayer for deaf and mute people. There are 12 issues that have been selected related to the Jurisprudence of deaf and dumb prayers included in this application and each explanation will be supported by reenactments to facilitate understanding. In addition, a translation in hand sign language is provided in each issue to provide understanding to the disabled.</a:t>
            </a:r>
            <a:endParaRPr dirty="0"/>
          </a:p>
        </p:txBody>
      </p:sp>
      <p:grpSp>
        <p:nvGrpSpPr>
          <p:cNvPr id="5" name="Group 4">
            <a:extLst>
              <a:ext uri="{FF2B5EF4-FFF2-40B4-BE49-F238E27FC236}">
                <a16:creationId xmlns:a16="http://schemas.microsoft.com/office/drawing/2014/main" id="{48AD7D26-3D05-105D-084C-F4E1CBE9F280}"/>
              </a:ext>
            </a:extLst>
          </p:cNvPr>
          <p:cNvGrpSpPr/>
          <p:nvPr/>
        </p:nvGrpSpPr>
        <p:grpSpPr>
          <a:xfrm>
            <a:off x="10997502" y="24213694"/>
            <a:ext cx="8604509" cy="3242116"/>
            <a:chOff x="11454702" y="23893063"/>
            <a:chExt cx="8604509" cy="3242116"/>
          </a:xfrm>
        </p:grpSpPr>
        <p:grpSp>
          <p:nvGrpSpPr>
            <p:cNvPr id="10" name="Group 9">
              <a:extLst>
                <a:ext uri="{FF2B5EF4-FFF2-40B4-BE49-F238E27FC236}">
                  <a16:creationId xmlns:a16="http://schemas.microsoft.com/office/drawing/2014/main" id="{080FAFB4-3292-9760-2561-F5915D5F4DA5}"/>
                </a:ext>
              </a:extLst>
            </p:cNvPr>
            <p:cNvGrpSpPr/>
            <p:nvPr/>
          </p:nvGrpSpPr>
          <p:grpSpPr>
            <a:xfrm>
              <a:off x="11753988" y="23893063"/>
              <a:ext cx="5399401" cy="832321"/>
              <a:chOff x="11753988" y="23660312"/>
              <a:chExt cx="5399401" cy="832321"/>
            </a:xfrm>
          </p:grpSpPr>
          <p:sp>
            <p:nvSpPr>
              <p:cNvPr id="88" name="Google Shape;88;p1"/>
              <p:cNvSpPr/>
              <p:nvPr/>
            </p:nvSpPr>
            <p:spPr>
              <a:xfrm>
                <a:off x="11753988" y="23672536"/>
                <a:ext cx="5065801" cy="820097"/>
              </a:xfrm>
              <a:custGeom>
                <a:avLst/>
                <a:gdLst/>
                <a:ahLst/>
                <a:cxnLst/>
                <a:rect l="l" t="t" r="r" b="b"/>
                <a:pathLst>
                  <a:path w="8409368" h="1361383" extrusionOk="0">
                    <a:moveTo>
                      <a:pt x="0" y="0"/>
                    </a:moveTo>
                    <a:lnTo>
                      <a:pt x="0" y="1361383"/>
                    </a:lnTo>
                    <a:lnTo>
                      <a:pt x="8409368" y="1361383"/>
                    </a:lnTo>
                    <a:lnTo>
                      <a:pt x="8409368" y="0"/>
                    </a:lnTo>
                    <a:lnTo>
                      <a:pt x="0" y="0"/>
                    </a:lnTo>
                    <a:close/>
                    <a:moveTo>
                      <a:pt x="8348408" y="1300423"/>
                    </a:moveTo>
                    <a:lnTo>
                      <a:pt x="59690" y="1300423"/>
                    </a:lnTo>
                    <a:lnTo>
                      <a:pt x="59690" y="59690"/>
                    </a:lnTo>
                    <a:lnTo>
                      <a:pt x="8348408" y="59690"/>
                    </a:lnTo>
                    <a:lnTo>
                      <a:pt x="8348408" y="1300423"/>
                    </a:lnTo>
                    <a:close/>
                  </a:path>
                </a:pathLst>
              </a:custGeom>
              <a:solidFill>
                <a:srgbClr val="A449DD"/>
              </a:solidFill>
              <a:ln>
                <a:noFill/>
              </a:ln>
            </p:spPr>
            <p:txBody>
              <a:bodyPr/>
              <a:lstStyle/>
              <a:p>
                <a:endParaRPr lang="en-MY"/>
              </a:p>
            </p:txBody>
          </p:sp>
          <p:sp>
            <p:nvSpPr>
              <p:cNvPr id="105" name="Google Shape;105;p1"/>
              <p:cNvSpPr txBox="1"/>
              <p:nvPr/>
            </p:nvSpPr>
            <p:spPr>
              <a:xfrm>
                <a:off x="12502132" y="23660312"/>
                <a:ext cx="4651257" cy="708784"/>
              </a:xfrm>
              <a:prstGeom prst="rect">
                <a:avLst/>
              </a:prstGeom>
              <a:noFill/>
              <a:ln>
                <a:noFill/>
              </a:ln>
            </p:spPr>
            <p:txBody>
              <a:bodyPr spcFirstLastPara="1" wrap="square" lIns="0" tIns="0" rIns="0" bIns="0" anchor="t" anchorCtr="0">
                <a:spAutoFit/>
              </a:bodyPr>
              <a:lstStyle/>
              <a:p>
                <a:pPr marL="0" marR="0" lvl="0" indent="0" algn="l" rtl="0">
                  <a:lnSpc>
                    <a:spcPct val="140030"/>
                  </a:lnSpc>
                  <a:spcBef>
                    <a:spcPts val="0"/>
                  </a:spcBef>
                  <a:spcAft>
                    <a:spcPts val="0"/>
                  </a:spcAft>
                  <a:buNone/>
                </a:pPr>
                <a:r>
                  <a:rPr lang="en-US" sz="3290" b="1" i="0" u="none" strike="noStrike" cap="none" dirty="0">
                    <a:solidFill>
                      <a:srgbClr val="000000"/>
                    </a:solidFill>
                    <a:latin typeface="Arial"/>
                    <a:ea typeface="Arial"/>
                    <a:cs typeface="Arial"/>
                    <a:sym typeface="Arial"/>
                  </a:rPr>
                  <a:t>ACHIEVEMENTS</a:t>
                </a:r>
                <a:endParaRPr b="1" dirty="0"/>
              </a:p>
            </p:txBody>
          </p:sp>
        </p:grpSp>
        <p:sp>
          <p:nvSpPr>
            <p:cNvPr id="113" name="Google Shape;113;p1"/>
            <p:cNvSpPr txBox="1"/>
            <p:nvPr/>
          </p:nvSpPr>
          <p:spPr>
            <a:xfrm>
              <a:off x="11454702" y="24889436"/>
              <a:ext cx="8604509" cy="2245743"/>
            </a:xfrm>
            <a:prstGeom prst="rect">
              <a:avLst/>
            </a:prstGeom>
            <a:noFill/>
            <a:ln>
              <a:noFill/>
            </a:ln>
          </p:spPr>
          <p:txBody>
            <a:bodyPr spcFirstLastPara="1" wrap="square" lIns="0" tIns="0" rIns="0" bIns="0" anchor="t" anchorCtr="0">
              <a:spAutoFit/>
            </a:bodyPr>
            <a:lstStyle/>
            <a:p>
              <a:pPr marL="281334" marR="0" lvl="1" algn="just" rtl="0">
                <a:lnSpc>
                  <a:spcPct val="139984"/>
                </a:lnSpc>
                <a:spcBef>
                  <a:spcPts val="0"/>
                </a:spcBef>
                <a:spcAft>
                  <a:spcPts val="0"/>
                </a:spcAft>
                <a:buClr>
                  <a:srgbClr val="000000"/>
                </a:buClr>
                <a:buSzPts val="2606"/>
              </a:pPr>
              <a:r>
                <a:rPr lang="en-US" sz="2606" b="0" i="0" u="none" strike="noStrike" cap="none" dirty="0">
                  <a:solidFill>
                    <a:srgbClr val="000000"/>
                  </a:solidFill>
                  <a:latin typeface="Arial"/>
                  <a:ea typeface="Arial"/>
                  <a:cs typeface="Arial"/>
                  <a:sym typeface="Arial"/>
                </a:rPr>
                <a:t>Received an Innovation Grant from the Secretary of the Selangor State Government in conjunction with the launch of the Smart Selangor 2017 program of RM50,000. </a:t>
              </a:r>
              <a:endParaRPr dirty="0"/>
            </a:p>
          </p:txBody>
        </p:sp>
      </p:grpSp>
      <p:grpSp>
        <p:nvGrpSpPr>
          <p:cNvPr id="16" name="Group 15">
            <a:extLst>
              <a:ext uri="{FF2B5EF4-FFF2-40B4-BE49-F238E27FC236}">
                <a16:creationId xmlns:a16="http://schemas.microsoft.com/office/drawing/2014/main" id="{EB6F8047-B21E-BC0E-33F6-1D592D236770}"/>
              </a:ext>
            </a:extLst>
          </p:cNvPr>
          <p:cNvGrpSpPr/>
          <p:nvPr/>
        </p:nvGrpSpPr>
        <p:grpSpPr>
          <a:xfrm>
            <a:off x="1651758" y="15427364"/>
            <a:ext cx="8515877" cy="3774060"/>
            <a:chOff x="2108958" y="14535645"/>
            <a:chExt cx="8515877" cy="3774060"/>
          </a:xfrm>
        </p:grpSpPr>
        <p:sp>
          <p:nvSpPr>
            <p:cNvPr id="92" name="Google Shape;92;p1"/>
            <p:cNvSpPr/>
            <p:nvPr/>
          </p:nvSpPr>
          <p:spPr>
            <a:xfrm>
              <a:off x="2202367" y="15757062"/>
              <a:ext cx="418379" cy="334703"/>
            </a:xfrm>
            <a:custGeom>
              <a:avLst/>
              <a:gdLst/>
              <a:ahLst/>
              <a:cxnLst/>
              <a:rect l="l" t="t" r="r" b="b"/>
              <a:pathLst>
                <a:path w="418379" h="334703" extrusionOk="0">
                  <a:moveTo>
                    <a:pt x="0" y="0"/>
                  </a:moveTo>
                  <a:lnTo>
                    <a:pt x="418379" y="0"/>
                  </a:lnTo>
                  <a:lnTo>
                    <a:pt x="418379" y="334704"/>
                  </a:lnTo>
                  <a:lnTo>
                    <a:pt x="0" y="334704"/>
                  </a:lnTo>
                  <a:lnTo>
                    <a:pt x="0" y="0"/>
                  </a:lnTo>
                  <a:close/>
                </a:path>
              </a:pathLst>
            </a:custGeom>
            <a:blipFill rotWithShape="1">
              <a:blip r:embed="rId7">
                <a:alphaModFix/>
              </a:blip>
              <a:stretch>
                <a:fillRect/>
              </a:stretch>
            </a:blipFill>
            <a:ln>
              <a:noFill/>
            </a:ln>
          </p:spPr>
          <p:txBody>
            <a:bodyPr/>
            <a:lstStyle/>
            <a:p>
              <a:endParaRPr lang="en-MY"/>
            </a:p>
          </p:txBody>
        </p:sp>
        <p:sp>
          <p:nvSpPr>
            <p:cNvPr id="95" name="Google Shape;95;p1"/>
            <p:cNvSpPr/>
            <p:nvPr/>
          </p:nvSpPr>
          <p:spPr>
            <a:xfrm>
              <a:off x="2202367" y="16708553"/>
              <a:ext cx="418379" cy="334703"/>
            </a:xfrm>
            <a:custGeom>
              <a:avLst/>
              <a:gdLst/>
              <a:ahLst/>
              <a:cxnLst/>
              <a:rect l="l" t="t" r="r" b="b"/>
              <a:pathLst>
                <a:path w="418379" h="334703" extrusionOk="0">
                  <a:moveTo>
                    <a:pt x="0" y="0"/>
                  </a:moveTo>
                  <a:lnTo>
                    <a:pt x="418379" y="0"/>
                  </a:lnTo>
                  <a:lnTo>
                    <a:pt x="418379" y="334703"/>
                  </a:lnTo>
                  <a:lnTo>
                    <a:pt x="0" y="334703"/>
                  </a:lnTo>
                  <a:lnTo>
                    <a:pt x="0" y="0"/>
                  </a:lnTo>
                  <a:close/>
                </a:path>
              </a:pathLst>
            </a:custGeom>
            <a:blipFill rotWithShape="1">
              <a:blip r:embed="rId7">
                <a:alphaModFix/>
              </a:blip>
              <a:stretch>
                <a:fillRect/>
              </a:stretch>
            </a:blipFill>
            <a:ln>
              <a:noFill/>
            </a:ln>
          </p:spPr>
          <p:txBody>
            <a:bodyPr/>
            <a:lstStyle/>
            <a:p>
              <a:endParaRPr lang="en-MY"/>
            </a:p>
          </p:txBody>
        </p:sp>
        <p:sp>
          <p:nvSpPr>
            <p:cNvPr id="97" name="Google Shape;97;p1"/>
            <p:cNvSpPr/>
            <p:nvPr/>
          </p:nvSpPr>
          <p:spPr>
            <a:xfrm>
              <a:off x="2202367" y="17764056"/>
              <a:ext cx="418379" cy="334703"/>
            </a:xfrm>
            <a:custGeom>
              <a:avLst/>
              <a:gdLst/>
              <a:ahLst/>
              <a:cxnLst/>
              <a:rect l="l" t="t" r="r" b="b"/>
              <a:pathLst>
                <a:path w="418379" h="334703" extrusionOk="0">
                  <a:moveTo>
                    <a:pt x="0" y="0"/>
                  </a:moveTo>
                  <a:lnTo>
                    <a:pt x="418379" y="0"/>
                  </a:lnTo>
                  <a:lnTo>
                    <a:pt x="418379" y="334704"/>
                  </a:lnTo>
                  <a:lnTo>
                    <a:pt x="0" y="334704"/>
                  </a:lnTo>
                  <a:lnTo>
                    <a:pt x="0" y="0"/>
                  </a:lnTo>
                  <a:close/>
                </a:path>
              </a:pathLst>
            </a:custGeom>
            <a:blipFill rotWithShape="1">
              <a:blip r:embed="rId7">
                <a:alphaModFix/>
              </a:blip>
              <a:stretch>
                <a:fillRect/>
              </a:stretch>
            </a:blipFill>
            <a:ln>
              <a:noFill/>
            </a:ln>
          </p:spPr>
          <p:txBody>
            <a:bodyPr/>
            <a:lstStyle/>
            <a:p>
              <a:endParaRPr lang="en-MY"/>
            </a:p>
          </p:txBody>
        </p:sp>
        <p:grpSp>
          <p:nvGrpSpPr>
            <p:cNvPr id="12" name="Group 11">
              <a:extLst>
                <a:ext uri="{FF2B5EF4-FFF2-40B4-BE49-F238E27FC236}">
                  <a16:creationId xmlns:a16="http://schemas.microsoft.com/office/drawing/2014/main" id="{9B63FB54-0465-4B55-C058-0457B1F41836}"/>
                </a:ext>
              </a:extLst>
            </p:cNvPr>
            <p:cNvGrpSpPr/>
            <p:nvPr/>
          </p:nvGrpSpPr>
          <p:grpSpPr>
            <a:xfrm>
              <a:off x="2108958" y="14535645"/>
              <a:ext cx="6499399" cy="1631796"/>
              <a:chOff x="2108958" y="14369395"/>
              <a:chExt cx="6499399" cy="1631796"/>
            </a:xfrm>
          </p:grpSpPr>
          <p:sp>
            <p:nvSpPr>
              <p:cNvPr id="89" name="Google Shape;89;p1"/>
              <p:cNvSpPr/>
              <p:nvPr/>
            </p:nvSpPr>
            <p:spPr>
              <a:xfrm>
                <a:off x="2108958" y="14369395"/>
                <a:ext cx="6499399" cy="881098"/>
              </a:xfrm>
              <a:custGeom>
                <a:avLst/>
                <a:gdLst/>
                <a:ahLst/>
                <a:cxnLst/>
                <a:rect l="l" t="t" r="r" b="b"/>
                <a:pathLst>
                  <a:path w="10042213" h="1361383" extrusionOk="0">
                    <a:moveTo>
                      <a:pt x="0" y="0"/>
                    </a:moveTo>
                    <a:lnTo>
                      <a:pt x="0" y="1361383"/>
                    </a:lnTo>
                    <a:lnTo>
                      <a:pt x="10042213" y="1361383"/>
                    </a:lnTo>
                    <a:lnTo>
                      <a:pt x="10042213" y="0"/>
                    </a:lnTo>
                    <a:lnTo>
                      <a:pt x="0" y="0"/>
                    </a:lnTo>
                    <a:close/>
                    <a:moveTo>
                      <a:pt x="9981254" y="1300423"/>
                    </a:moveTo>
                    <a:lnTo>
                      <a:pt x="59690" y="1300423"/>
                    </a:lnTo>
                    <a:lnTo>
                      <a:pt x="59690" y="59690"/>
                    </a:lnTo>
                    <a:lnTo>
                      <a:pt x="9981254" y="59690"/>
                    </a:lnTo>
                    <a:lnTo>
                      <a:pt x="9981254" y="1300423"/>
                    </a:lnTo>
                    <a:close/>
                  </a:path>
                </a:pathLst>
              </a:custGeom>
              <a:solidFill>
                <a:srgbClr val="A449DD"/>
              </a:solidFill>
              <a:ln>
                <a:noFill/>
              </a:ln>
            </p:spPr>
            <p:txBody>
              <a:bodyPr/>
              <a:lstStyle/>
              <a:p>
                <a:endParaRPr lang="en-MY"/>
              </a:p>
            </p:txBody>
          </p:sp>
          <p:sp>
            <p:nvSpPr>
              <p:cNvPr id="106" name="Google Shape;106;p1"/>
              <p:cNvSpPr txBox="1"/>
              <p:nvPr/>
            </p:nvSpPr>
            <p:spPr>
              <a:xfrm>
                <a:off x="2335280" y="14478338"/>
                <a:ext cx="6017445" cy="1522853"/>
              </a:xfrm>
              <a:prstGeom prst="rect">
                <a:avLst/>
              </a:prstGeom>
              <a:noFill/>
              <a:ln>
                <a:noFill/>
              </a:ln>
            </p:spPr>
            <p:txBody>
              <a:bodyPr spcFirstLastPara="1" wrap="square" lIns="0" tIns="0" rIns="0" bIns="0" anchor="t" anchorCtr="0">
                <a:spAutoFit/>
              </a:bodyPr>
              <a:lstStyle/>
              <a:p>
                <a:pPr marL="0" marR="0" lvl="0" indent="0" algn="ctr" rtl="0">
                  <a:lnSpc>
                    <a:spcPct val="140039"/>
                  </a:lnSpc>
                  <a:spcBef>
                    <a:spcPts val="0"/>
                  </a:spcBef>
                  <a:spcAft>
                    <a:spcPts val="0"/>
                  </a:spcAft>
                  <a:buNone/>
                </a:pPr>
                <a:r>
                  <a:rPr lang="en-US" sz="3534" b="1" i="0" u="none" strike="noStrike" cap="none" dirty="0">
                    <a:solidFill>
                      <a:srgbClr val="000000"/>
                    </a:solidFill>
                    <a:latin typeface="Arial"/>
                    <a:ea typeface="Arial"/>
                    <a:cs typeface="Arial"/>
                    <a:sym typeface="Arial"/>
                  </a:rPr>
                  <a:t>INNOVATION OBJECTIVES</a:t>
                </a:r>
                <a:endParaRPr b="1" dirty="0"/>
              </a:p>
              <a:p>
                <a:pPr marL="0" marR="0" lvl="0" indent="0" algn="ctr" rtl="0">
                  <a:lnSpc>
                    <a:spcPct val="140000"/>
                  </a:lnSpc>
                  <a:spcBef>
                    <a:spcPts val="0"/>
                  </a:spcBef>
                  <a:spcAft>
                    <a:spcPts val="0"/>
                  </a:spcAft>
                  <a:buNone/>
                </a:pPr>
                <a:endParaRPr sz="3534" b="1" i="0" u="none" strike="noStrike" cap="none" dirty="0">
                  <a:solidFill>
                    <a:srgbClr val="000000"/>
                  </a:solidFill>
                  <a:latin typeface="Arial"/>
                  <a:ea typeface="Arial"/>
                  <a:cs typeface="Arial"/>
                  <a:sym typeface="Arial"/>
                </a:endParaRPr>
              </a:p>
            </p:txBody>
          </p:sp>
        </p:grpSp>
        <p:sp>
          <p:nvSpPr>
            <p:cNvPr id="114" name="Google Shape;114;p1"/>
            <p:cNvSpPr txBox="1"/>
            <p:nvPr/>
          </p:nvSpPr>
          <p:spPr>
            <a:xfrm>
              <a:off x="2763956" y="15584920"/>
              <a:ext cx="7860879" cy="2724785"/>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US" sz="2600" b="0" i="0" u="none" strike="noStrike" cap="none" dirty="0">
                  <a:solidFill>
                    <a:srgbClr val="000000"/>
                  </a:solidFill>
                  <a:latin typeface="Arial"/>
                  <a:ea typeface="Arial"/>
                  <a:cs typeface="Arial"/>
                  <a:sym typeface="Arial"/>
                </a:rPr>
                <a:t>Identify the issues and problems of prayer in the circle OKU (Fiqh Solat OKU) deaf and mute.</a:t>
              </a:r>
              <a:endParaRPr dirty="0"/>
            </a:p>
            <a:p>
              <a:pPr marL="0" marR="0" lvl="0" indent="0" algn="just" rtl="0">
                <a:lnSpc>
                  <a:spcPct val="140000"/>
                </a:lnSpc>
                <a:spcBef>
                  <a:spcPts val="0"/>
                </a:spcBef>
                <a:spcAft>
                  <a:spcPts val="0"/>
                </a:spcAft>
                <a:buNone/>
              </a:pPr>
              <a:r>
                <a:rPr lang="en-US" sz="2600" b="0" i="0" u="none" strike="noStrike" cap="none" dirty="0">
                  <a:solidFill>
                    <a:srgbClr val="000000"/>
                  </a:solidFill>
                  <a:latin typeface="Arial"/>
                  <a:ea typeface="Arial"/>
                  <a:cs typeface="Arial"/>
                  <a:sym typeface="Arial"/>
                </a:rPr>
                <a:t>Develop printed modules and Interactive Video applications for Disabled deaf and mute.</a:t>
              </a:r>
              <a:endParaRPr dirty="0"/>
            </a:p>
            <a:p>
              <a:pPr marL="0" marR="0" lvl="0" indent="0" algn="just" rtl="0">
                <a:lnSpc>
                  <a:spcPct val="140000"/>
                </a:lnSpc>
                <a:spcBef>
                  <a:spcPts val="0"/>
                </a:spcBef>
                <a:spcAft>
                  <a:spcPts val="0"/>
                </a:spcAft>
                <a:buNone/>
              </a:pPr>
              <a:r>
                <a:rPr lang="en-US" sz="2600" b="0" i="0" u="none" strike="noStrike" cap="none" dirty="0">
                  <a:solidFill>
                    <a:srgbClr val="000000"/>
                  </a:solidFill>
                  <a:latin typeface="Arial"/>
                  <a:ea typeface="Arial"/>
                  <a:cs typeface="Arial"/>
                  <a:sym typeface="Arial"/>
                </a:rPr>
                <a:t>Evaluate and test the usability of this Interactive Video application for disabled deaf and mute</a:t>
              </a:r>
              <a:endParaRPr dirty="0"/>
            </a:p>
          </p:txBody>
        </p:sp>
      </p:grpSp>
      <p:grpSp>
        <p:nvGrpSpPr>
          <p:cNvPr id="15" name="Group 14">
            <a:extLst>
              <a:ext uri="{FF2B5EF4-FFF2-40B4-BE49-F238E27FC236}">
                <a16:creationId xmlns:a16="http://schemas.microsoft.com/office/drawing/2014/main" id="{646E7123-DFEA-5FE8-9126-FFA395334A12}"/>
              </a:ext>
            </a:extLst>
          </p:cNvPr>
          <p:cNvGrpSpPr/>
          <p:nvPr/>
        </p:nvGrpSpPr>
        <p:grpSpPr>
          <a:xfrm>
            <a:off x="1651758" y="19924796"/>
            <a:ext cx="8515877" cy="3674311"/>
            <a:chOff x="2108958" y="19660353"/>
            <a:chExt cx="8515877" cy="3674311"/>
          </a:xfrm>
        </p:grpSpPr>
        <p:sp>
          <p:nvSpPr>
            <p:cNvPr id="93" name="Google Shape;93;p1"/>
            <p:cNvSpPr/>
            <p:nvPr/>
          </p:nvSpPr>
          <p:spPr>
            <a:xfrm>
              <a:off x="2202367" y="20798626"/>
              <a:ext cx="418379" cy="334703"/>
            </a:xfrm>
            <a:custGeom>
              <a:avLst/>
              <a:gdLst/>
              <a:ahLst/>
              <a:cxnLst/>
              <a:rect l="l" t="t" r="r" b="b"/>
              <a:pathLst>
                <a:path w="418379" h="334703" extrusionOk="0">
                  <a:moveTo>
                    <a:pt x="0" y="0"/>
                  </a:moveTo>
                  <a:lnTo>
                    <a:pt x="418379" y="0"/>
                  </a:lnTo>
                  <a:lnTo>
                    <a:pt x="418379" y="334703"/>
                  </a:lnTo>
                  <a:lnTo>
                    <a:pt x="0" y="334703"/>
                  </a:lnTo>
                  <a:lnTo>
                    <a:pt x="0" y="0"/>
                  </a:lnTo>
                  <a:close/>
                </a:path>
              </a:pathLst>
            </a:custGeom>
            <a:blipFill rotWithShape="1">
              <a:blip r:embed="rId7">
                <a:alphaModFix/>
              </a:blip>
              <a:stretch>
                <a:fillRect/>
              </a:stretch>
            </a:blipFill>
            <a:ln>
              <a:noFill/>
            </a:ln>
          </p:spPr>
          <p:txBody>
            <a:bodyPr/>
            <a:lstStyle/>
            <a:p>
              <a:endParaRPr lang="en-MY"/>
            </a:p>
          </p:txBody>
        </p:sp>
        <p:sp>
          <p:nvSpPr>
            <p:cNvPr id="96" name="Google Shape;96;p1"/>
            <p:cNvSpPr/>
            <p:nvPr/>
          </p:nvSpPr>
          <p:spPr>
            <a:xfrm>
              <a:off x="2202367" y="22475659"/>
              <a:ext cx="418379" cy="334703"/>
            </a:xfrm>
            <a:custGeom>
              <a:avLst/>
              <a:gdLst/>
              <a:ahLst/>
              <a:cxnLst/>
              <a:rect l="l" t="t" r="r" b="b"/>
              <a:pathLst>
                <a:path w="418379" h="334703" extrusionOk="0">
                  <a:moveTo>
                    <a:pt x="0" y="0"/>
                  </a:moveTo>
                  <a:lnTo>
                    <a:pt x="418379" y="0"/>
                  </a:lnTo>
                  <a:lnTo>
                    <a:pt x="418379" y="334704"/>
                  </a:lnTo>
                  <a:lnTo>
                    <a:pt x="0" y="334704"/>
                  </a:lnTo>
                  <a:lnTo>
                    <a:pt x="0" y="0"/>
                  </a:lnTo>
                  <a:close/>
                </a:path>
              </a:pathLst>
            </a:custGeom>
            <a:blipFill rotWithShape="1">
              <a:blip r:embed="rId7">
                <a:alphaModFix/>
              </a:blip>
              <a:stretch>
                <a:fillRect/>
              </a:stretch>
            </a:blipFill>
            <a:ln>
              <a:noFill/>
            </a:ln>
          </p:spPr>
          <p:txBody>
            <a:bodyPr/>
            <a:lstStyle/>
            <a:p>
              <a:endParaRPr lang="en-MY"/>
            </a:p>
          </p:txBody>
        </p:sp>
        <p:grpSp>
          <p:nvGrpSpPr>
            <p:cNvPr id="11" name="Group 10">
              <a:extLst>
                <a:ext uri="{FF2B5EF4-FFF2-40B4-BE49-F238E27FC236}">
                  <a16:creationId xmlns:a16="http://schemas.microsoft.com/office/drawing/2014/main" id="{1A27694C-41B8-4931-20EA-26D2E9AD4539}"/>
                </a:ext>
              </a:extLst>
            </p:cNvPr>
            <p:cNvGrpSpPr/>
            <p:nvPr/>
          </p:nvGrpSpPr>
          <p:grpSpPr>
            <a:xfrm>
              <a:off x="2108958" y="19660353"/>
              <a:ext cx="6499399" cy="1631795"/>
              <a:chOff x="2108958" y="19410978"/>
              <a:chExt cx="6499399" cy="1631795"/>
            </a:xfrm>
          </p:grpSpPr>
          <p:sp>
            <p:nvSpPr>
              <p:cNvPr id="90" name="Google Shape;90;p1"/>
              <p:cNvSpPr/>
              <p:nvPr/>
            </p:nvSpPr>
            <p:spPr>
              <a:xfrm>
                <a:off x="2108958" y="19410978"/>
                <a:ext cx="6499399" cy="881098"/>
              </a:xfrm>
              <a:custGeom>
                <a:avLst/>
                <a:gdLst/>
                <a:ahLst/>
                <a:cxnLst/>
                <a:rect l="l" t="t" r="r" b="b"/>
                <a:pathLst>
                  <a:path w="10042213" h="1361383" extrusionOk="0">
                    <a:moveTo>
                      <a:pt x="0" y="0"/>
                    </a:moveTo>
                    <a:lnTo>
                      <a:pt x="0" y="1361383"/>
                    </a:lnTo>
                    <a:lnTo>
                      <a:pt x="10042213" y="1361383"/>
                    </a:lnTo>
                    <a:lnTo>
                      <a:pt x="10042213" y="0"/>
                    </a:lnTo>
                    <a:lnTo>
                      <a:pt x="0" y="0"/>
                    </a:lnTo>
                    <a:close/>
                    <a:moveTo>
                      <a:pt x="9981254" y="1300423"/>
                    </a:moveTo>
                    <a:lnTo>
                      <a:pt x="59690" y="1300423"/>
                    </a:lnTo>
                    <a:lnTo>
                      <a:pt x="59690" y="59690"/>
                    </a:lnTo>
                    <a:lnTo>
                      <a:pt x="9981254" y="59690"/>
                    </a:lnTo>
                    <a:lnTo>
                      <a:pt x="9981254" y="1300423"/>
                    </a:lnTo>
                    <a:close/>
                  </a:path>
                </a:pathLst>
              </a:custGeom>
              <a:solidFill>
                <a:srgbClr val="A449DD"/>
              </a:solidFill>
              <a:ln>
                <a:noFill/>
              </a:ln>
            </p:spPr>
            <p:txBody>
              <a:bodyPr/>
              <a:lstStyle/>
              <a:p>
                <a:endParaRPr lang="en-MY"/>
              </a:p>
            </p:txBody>
          </p:sp>
          <p:sp>
            <p:nvSpPr>
              <p:cNvPr id="107" name="Google Shape;107;p1"/>
              <p:cNvSpPr txBox="1"/>
              <p:nvPr/>
            </p:nvSpPr>
            <p:spPr>
              <a:xfrm>
                <a:off x="2335280" y="19519920"/>
                <a:ext cx="6017445" cy="1522853"/>
              </a:xfrm>
              <a:prstGeom prst="rect">
                <a:avLst/>
              </a:prstGeom>
              <a:noFill/>
              <a:ln>
                <a:noFill/>
              </a:ln>
            </p:spPr>
            <p:txBody>
              <a:bodyPr spcFirstLastPara="1" wrap="square" lIns="0" tIns="0" rIns="0" bIns="0" anchor="t" anchorCtr="0">
                <a:spAutoFit/>
              </a:bodyPr>
              <a:lstStyle/>
              <a:p>
                <a:pPr marL="0" marR="0" lvl="0" indent="0" algn="ctr" rtl="0">
                  <a:lnSpc>
                    <a:spcPct val="140039"/>
                  </a:lnSpc>
                  <a:spcBef>
                    <a:spcPts val="0"/>
                  </a:spcBef>
                  <a:spcAft>
                    <a:spcPts val="0"/>
                  </a:spcAft>
                  <a:buNone/>
                </a:pPr>
                <a:r>
                  <a:rPr lang="en-US" sz="3534" b="1" i="0" u="none" strike="noStrike" cap="none" dirty="0">
                    <a:solidFill>
                      <a:srgbClr val="000000"/>
                    </a:solidFill>
                    <a:latin typeface="Arial"/>
                    <a:ea typeface="Arial"/>
                    <a:cs typeface="Arial"/>
                    <a:sym typeface="Arial"/>
                  </a:rPr>
                  <a:t>PROBLEM STATEMENT</a:t>
                </a:r>
                <a:endParaRPr b="1" dirty="0"/>
              </a:p>
              <a:p>
                <a:pPr marL="0" marR="0" lvl="0" indent="0" algn="ctr" rtl="0">
                  <a:lnSpc>
                    <a:spcPct val="140000"/>
                  </a:lnSpc>
                  <a:spcBef>
                    <a:spcPts val="0"/>
                  </a:spcBef>
                  <a:spcAft>
                    <a:spcPts val="0"/>
                  </a:spcAft>
                  <a:buNone/>
                </a:pPr>
                <a:endParaRPr sz="3534" b="1" i="0" u="none" strike="noStrike" cap="none" dirty="0">
                  <a:solidFill>
                    <a:srgbClr val="000000"/>
                  </a:solidFill>
                  <a:latin typeface="Arial"/>
                  <a:ea typeface="Arial"/>
                  <a:cs typeface="Arial"/>
                  <a:sym typeface="Arial"/>
                </a:endParaRPr>
              </a:p>
            </p:txBody>
          </p:sp>
        </p:grpSp>
        <p:sp>
          <p:nvSpPr>
            <p:cNvPr id="115" name="Google Shape;115;p1"/>
            <p:cNvSpPr txBox="1"/>
            <p:nvPr/>
          </p:nvSpPr>
          <p:spPr>
            <a:xfrm>
              <a:off x="2763956" y="20609879"/>
              <a:ext cx="7860879" cy="2724785"/>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US" sz="2600" b="0" i="0" u="none" strike="noStrike" cap="none" dirty="0">
                  <a:solidFill>
                    <a:srgbClr val="000000"/>
                  </a:solidFill>
                  <a:latin typeface="Arial"/>
                  <a:ea typeface="Arial"/>
                  <a:cs typeface="Arial"/>
                  <a:sym typeface="Arial"/>
                </a:rPr>
                <a:t>There is still no in-depth study related to issues and problems for the disabled related to prayer in Malaysia</a:t>
              </a:r>
              <a:endParaRPr dirty="0"/>
            </a:p>
            <a:p>
              <a:pPr marL="0" marR="0" lvl="0" indent="0" algn="just" rtl="0">
                <a:lnSpc>
                  <a:spcPct val="140000"/>
                </a:lnSpc>
                <a:spcBef>
                  <a:spcPts val="0"/>
                </a:spcBef>
                <a:spcAft>
                  <a:spcPts val="0"/>
                </a:spcAft>
                <a:buNone/>
              </a:pPr>
              <a:r>
                <a:rPr lang="en-US" sz="2600" b="0" i="0" u="none" strike="noStrike" cap="none" dirty="0">
                  <a:solidFill>
                    <a:srgbClr val="000000"/>
                  </a:solidFill>
                  <a:latin typeface="Arial"/>
                  <a:ea typeface="Arial"/>
                  <a:cs typeface="Arial"/>
                  <a:sym typeface="Arial"/>
                </a:rPr>
                <a:t>Lack of teaching aids that are clear and interesting to provide understanding related to the Fiqh of prayer for the disabled.</a:t>
              </a:r>
              <a:endParaRPr dirty="0"/>
            </a:p>
          </p:txBody>
        </p:sp>
      </p:grpSp>
      <p:grpSp>
        <p:nvGrpSpPr>
          <p:cNvPr id="4" name="Group 3">
            <a:extLst>
              <a:ext uri="{FF2B5EF4-FFF2-40B4-BE49-F238E27FC236}">
                <a16:creationId xmlns:a16="http://schemas.microsoft.com/office/drawing/2014/main" id="{37DF6812-B203-34F3-9B7C-B8F2EB3D9F53}"/>
              </a:ext>
            </a:extLst>
          </p:cNvPr>
          <p:cNvGrpSpPr/>
          <p:nvPr/>
        </p:nvGrpSpPr>
        <p:grpSpPr>
          <a:xfrm>
            <a:off x="1651758" y="24202312"/>
            <a:ext cx="8515877" cy="3289888"/>
            <a:chOff x="2108958" y="24839600"/>
            <a:chExt cx="8515877" cy="3289888"/>
          </a:xfrm>
        </p:grpSpPr>
        <p:grpSp>
          <p:nvGrpSpPr>
            <p:cNvPr id="9" name="Group 8">
              <a:extLst>
                <a:ext uri="{FF2B5EF4-FFF2-40B4-BE49-F238E27FC236}">
                  <a16:creationId xmlns:a16="http://schemas.microsoft.com/office/drawing/2014/main" id="{10DAC38E-89CB-A27E-E19E-7776AF581D8D}"/>
                </a:ext>
              </a:extLst>
            </p:cNvPr>
            <p:cNvGrpSpPr/>
            <p:nvPr/>
          </p:nvGrpSpPr>
          <p:grpSpPr>
            <a:xfrm>
              <a:off x="2108958" y="24839600"/>
              <a:ext cx="6499399" cy="1631796"/>
              <a:chOff x="2108958" y="23775587"/>
              <a:chExt cx="6499399" cy="1631796"/>
            </a:xfrm>
          </p:grpSpPr>
          <p:sp>
            <p:nvSpPr>
              <p:cNvPr id="91" name="Google Shape;91;p1"/>
              <p:cNvSpPr/>
              <p:nvPr/>
            </p:nvSpPr>
            <p:spPr>
              <a:xfrm>
                <a:off x="2108958" y="23775587"/>
                <a:ext cx="6499399" cy="881098"/>
              </a:xfrm>
              <a:custGeom>
                <a:avLst/>
                <a:gdLst/>
                <a:ahLst/>
                <a:cxnLst/>
                <a:rect l="l" t="t" r="r" b="b"/>
                <a:pathLst>
                  <a:path w="10042213" h="1361383" extrusionOk="0">
                    <a:moveTo>
                      <a:pt x="0" y="0"/>
                    </a:moveTo>
                    <a:lnTo>
                      <a:pt x="0" y="1361383"/>
                    </a:lnTo>
                    <a:lnTo>
                      <a:pt x="10042213" y="1361383"/>
                    </a:lnTo>
                    <a:lnTo>
                      <a:pt x="10042213" y="0"/>
                    </a:lnTo>
                    <a:lnTo>
                      <a:pt x="0" y="0"/>
                    </a:lnTo>
                    <a:close/>
                    <a:moveTo>
                      <a:pt x="9981254" y="1300423"/>
                    </a:moveTo>
                    <a:lnTo>
                      <a:pt x="59690" y="1300423"/>
                    </a:lnTo>
                    <a:lnTo>
                      <a:pt x="59690" y="59690"/>
                    </a:lnTo>
                    <a:lnTo>
                      <a:pt x="9981254" y="59690"/>
                    </a:lnTo>
                    <a:lnTo>
                      <a:pt x="9981254" y="1300423"/>
                    </a:lnTo>
                    <a:close/>
                  </a:path>
                </a:pathLst>
              </a:custGeom>
              <a:solidFill>
                <a:srgbClr val="A449DD"/>
              </a:solidFill>
              <a:ln>
                <a:noFill/>
              </a:ln>
            </p:spPr>
            <p:txBody>
              <a:bodyPr/>
              <a:lstStyle/>
              <a:p>
                <a:endParaRPr lang="en-MY"/>
              </a:p>
            </p:txBody>
          </p:sp>
          <p:sp>
            <p:nvSpPr>
              <p:cNvPr id="108" name="Google Shape;108;p1"/>
              <p:cNvSpPr txBox="1"/>
              <p:nvPr/>
            </p:nvSpPr>
            <p:spPr>
              <a:xfrm>
                <a:off x="2335280" y="23884530"/>
                <a:ext cx="6017445" cy="1522853"/>
              </a:xfrm>
              <a:prstGeom prst="rect">
                <a:avLst/>
              </a:prstGeom>
              <a:noFill/>
              <a:ln>
                <a:noFill/>
              </a:ln>
            </p:spPr>
            <p:txBody>
              <a:bodyPr spcFirstLastPara="1" wrap="square" lIns="0" tIns="0" rIns="0" bIns="0" anchor="t" anchorCtr="0">
                <a:spAutoFit/>
              </a:bodyPr>
              <a:lstStyle/>
              <a:p>
                <a:pPr marL="0" marR="0" lvl="0" indent="0" algn="ctr" rtl="0">
                  <a:lnSpc>
                    <a:spcPct val="140039"/>
                  </a:lnSpc>
                  <a:spcBef>
                    <a:spcPts val="0"/>
                  </a:spcBef>
                  <a:spcAft>
                    <a:spcPts val="0"/>
                  </a:spcAft>
                  <a:buNone/>
                </a:pPr>
                <a:r>
                  <a:rPr lang="en-US" sz="3534" b="1" i="0" u="none" strike="noStrike" cap="none" dirty="0">
                    <a:solidFill>
                      <a:srgbClr val="000000"/>
                    </a:solidFill>
                    <a:latin typeface="Arial"/>
                    <a:ea typeface="Arial"/>
                    <a:cs typeface="Arial"/>
                    <a:sym typeface="Arial"/>
                  </a:rPr>
                  <a:t>AUTHENTICITY/ NOVELTY</a:t>
                </a:r>
                <a:endParaRPr b="1" dirty="0"/>
              </a:p>
              <a:p>
                <a:pPr marL="0" marR="0" lvl="0" indent="0" algn="ctr" rtl="0">
                  <a:lnSpc>
                    <a:spcPct val="140000"/>
                  </a:lnSpc>
                  <a:spcBef>
                    <a:spcPts val="0"/>
                  </a:spcBef>
                  <a:spcAft>
                    <a:spcPts val="0"/>
                  </a:spcAft>
                  <a:buNone/>
                </a:pPr>
                <a:endParaRPr sz="3534" b="1" i="0" u="none" strike="noStrike" cap="none" dirty="0">
                  <a:solidFill>
                    <a:srgbClr val="000000"/>
                  </a:solidFill>
                  <a:latin typeface="Arial"/>
                  <a:ea typeface="Arial"/>
                  <a:cs typeface="Arial"/>
                  <a:sym typeface="Arial"/>
                </a:endParaRPr>
              </a:p>
            </p:txBody>
          </p:sp>
        </p:grpSp>
        <p:sp>
          <p:nvSpPr>
            <p:cNvPr id="94" name="Google Shape;94;p1"/>
            <p:cNvSpPr/>
            <p:nvPr/>
          </p:nvSpPr>
          <p:spPr>
            <a:xfrm>
              <a:off x="2202367" y="26101301"/>
              <a:ext cx="418379" cy="334703"/>
            </a:xfrm>
            <a:custGeom>
              <a:avLst/>
              <a:gdLst/>
              <a:ahLst/>
              <a:cxnLst/>
              <a:rect l="l" t="t" r="r" b="b"/>
              <a:pathLst>
                <a:path w="418379" h="334703" extrusionOk="0">
                  <a:moveTo>
                    <a:pt x="0" y="0"/>
                  </a:moveTo>
                  <a:lnTo>
                    <a:pt x="418379" y="0"/>
                  </a:lnTo>
                  <a:lnTo>
                    <a:pt x="418379" y="334704"/>
                  </a:lnTo>
                  <a:lnTo>
                    <a:pt x="0" y="334704"/>
                  </a:lnTo>
                  <a:lnTo>
                    <a:pt x="0" y="0"/>
                  </a:lnTo>
                  <a:close/>
                </a:path>
              </a:pathLst>
            </a:custGeom>
            <a:blipFill rotWithShape="1">
              <a:blip r:embed="rId7">
                <a:alphaModFix/>
              </a:blip>
              <a:stretch>
                <a:fillRect/>
              </a:stretch>
            </a:blipFill>
            <a:ln>
              <a:noFill/>
            </a:ln>
          </p:spPr>
          <p:txBody>
            <a:bodyPr/>
            <a:lstStyle/>
            <a:p>
              <a:endParaRPr lang="en-MY"/>
            </a:p>
          </p:txBody>
        </p:sp>
        <p:sp>
          <p:nvSpPr>
            <p:cNvPr id="116" name="Google Shape;116;p1"/>
            <p:cNvSpPr txBox="1"/>
            <p:nvPr/>
          </p:nvSpPr>
          <p:spPr>
            <a:xfrm>
              <a:off x="2763956" y="25888875"/>
              <a:ext cx="7860879" cy="224061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US" sz="2600" b="0" i="0" u="none" strike="noStrike" cap="none" dirty="0">
                  <a:solidFill>
                    <a:srgbClr val="000000"/>
                  </a:solidFill>
                  <a:latin typeface="Arial"/>
                  <a:ea typeface="Arial"/>
                  <a:cs typeface="Arial"/>
                  <a:sym typeface="Arial"/>
                </a:rPr>
                <a:t>Providing an interactive video platform in the form of explanations and brief role-plays to provide understanding regarding issues that often occur in prayer matters for the disabled.</a:t>
              </a:r>
              <a:endParaRPr dirty="0"/>
            </a:p>
          </p:txBody>
        </p:sp>
      </p:grpSp>
      <p:pic>
        <p:nvPicPr>
          <p:cNvPr id="118" name="Google Shape;118;p1" title="logo_color_white.png"/>
          <p:cNvPicPr preferRelativeResize="0"/>
          <p:nvPr/>
        </p:nvPicPr>
        <p:blipFill>
          <a:blip r:embed="rId8">
            <a:alphaModFix/>
          </a:blip>
          <a:stretch>
            <a:fillRect/>
          </a:stretch>
        </p:blipFill>
        <p:spPr>
          <a:xfrm>
            <a:off x="1144245" y="198199"/>
            <a:ext cx="8910300" cy="2623502"/>
          </a:xfrm>
          <a:prstGeom prst="rect">
            <a:avLst/>
          </a:prstGeom>
          <a:noFill/>
          <a:ln>
            <a:noFill/>
          </a:ln>
        </p:spPr>
      </p:pic>
      <p:grpSp>
        <p:nvGrpSpPr>
          <p:cNvPr id="14" name="Group 13">
            <a:extLst>
              <a:ext uri="{FF2B5EF4-FFF2-40B4-BE49-F238E27FC236}">
                <a16:creationId xmlns:a16="http://schemas.microsoft.com/office/drawing/2014/main" id="{B9EB1C03-0DDE-970B-EA22-7298708DDC28}"/>
              </a:ext>
            </a:extLst>
          </p:cNvPr>
          <p:cNvGrpSpPr/>
          <p:nvPr/>
        </p:nvGrpSpPr>
        <p:grpSpPr>
          <a:xfrm>
            <a:off x="10993942" y="19047289"/>
            <a:ext cx="8778713" cy="5044872"/>
            <a:chOff x="11451142" y="18994365"/>
            <a:chExt cx="8778713" cy="5044872"/>
          </a:xfrm>
        </p:grpSpPr>
        <p:sp>
          <p:nvSpPr>
            <p:cNvPr id="87" name="Google Shape;87;p1"/>
            <p:cNvSpPr/>
            <p:nvPr/>
          </p:nvSpPr>
          <p:spPr>
            <a:xfrm>
              <a:off x="11451142" y="18994365"/>
              <a:ext cx="8778713" cy="1632422"/>
            </a:xfrm>
            <a:custGeom>
              <a:avLst/>
              <a:gdLst/>
              <a:ahLst/>
              <a:cxnLst/>
              <a:rect l="l" t="t" r="r" b="b"/>
              <a:pathLst>
                <a:path w="15554728" h="1361383" extrusionOk="0">
                  <a:moveTo>
                    <a:pt x="0" y="0"/>
                  </a:moveTo>
                  <a:lnTo>
                    <a:pt x="0" y="1361383"/>
                  </a:lnTo>
                  <a:lnTo>
                    <a:pt x="15554728" y="1361383"/>
                  </a:lnTo>
                  <a:lnTo>
                    <a:pt x="15554728" y="0"/>
                  </a:lnTo>
                  <a:lnTo>
                    <a:pt x="0" y="0"/>
                  </a:lnTo>
                  <a:close/>
                  <a:moveTo>
                    <a:pt x="15493767" y="1300423"/>
                  </a:moveTo>
                  <a:lnTo>
                    <a:pt x="59690" y="1300423"/>
                  </a:lnTo>
                  <a:lnTo>
                    <a:pt x="59690" y="59690"/>
                  </a:lnTo>
                  <a:lnTo>
                    <a:pt x="15493767" y="59690"/>
                  </a:lnTo>
                  <a:lnTo>
                    <a:pt x="15493767" y="1300423"/>
                  </a:lnTo>
                  <a:close/>
                </a:path>
              </a:pathLst>
            </a:custGeom>
            <a:solidFill>
              <a:srgbClr val="A449DD"/>
            </a:solidFill>
            <a:ln>
              <a:noFill/>
            </a:ln>
          </p:spPr>
          <p:txBody>
            <a:bodyPr/>
            <a:lstStyle/>
            <a:p>
              <a:endParaRPr lang="en-MY"/>
            </a:p>
          </p:txBody>
        </p:sp>
        <p:sp>
          <p:nvSpPr>
            <p:cNvPr id="104" name="Google Shape;104;p1"/>
            <p:cNvSpPr txBox="1"/>
            <p:nvPr/>
          </p:nvSpPr>
          <p:spPr>
            <a:xfrm>
              <a:off x="11666555" y="19066137"/>
              <a:ext cx="8347886" cy="2126351"/>
            </a:xfrm>
            <a:prstGeom prst="rect">
              <a:avLst/>
            </a:prstGeom>
            <a:noFill/>
            <a:ln>
              <a:noFill/>
            </a:ln>
          </p:spPr>
          <p:txBody>
            <a:bodyPr spcFirstLastPara="1" wrap="square" lIns="0" tIns="0" rIns="0" bIns="0" anchor="t" anchorCtr="0">
              <a:spAutoFit/>
            </a:bodyPr>
            <a:lstStyle/>
            <a:p>
              <a:pPr marL="0" marR="0" lvl="0" indent="0" algn="ctr" rtl="0">
                <a:lnSpc>
                  <a:spcPct val="140030"/>
                </a:lnSpc>
                <a:spcBef>
                  <a:spcPts val="0"/>
                </a:spcBef>
                <a:spcAft>
                  <a:spcPts val="0"/>
                </a:spcAft>
                <a:buNone/>
              </a:pPr>
              <a:r>
                <a:rPr lang="en-US" sz="3290" b="1" i="0" u="none" strike="noStrike" cap="none" dirty="0">
                  <a:solidFill>
                    <a:srgbClr val="000000"/>
                  </a:solidFill>
                  <a:latin typeface="Arial"/>
                  <a:ea typeface="Arial"/>
                  <a:cs typeface="Arial"/>
                  <a:sym typeface="Arial"/>
                </a:rPr>
                <a:t>INNOVATION PRODUCT/ </a:t>
              </a:r>
            </a:p>
            <a:p>
              <a:pPr marL="0" marR="0" lvl="0" indent="0" algn="ctr" rtl="0">
                <a:lnSpc>
                  <a:spcPct val="140030"/>
                </a:lnSpc>
                <a:spcBef>
                  <a:spcPts val="0"/>
                </a:spcBef>
                <a:spcAft>
                  <a:spcPts val="0"/>
                </a:spcAft>
                <a:buNone/>
              </a:pPr>
              <a:r>
                <a:rPr lang="en-US" sz="3290" b="1" i="0" u="none" strike="noStrike" cap="none" dirty="0">
                  <a:solidFill>
                    <a:srgbClr val="000000"/>
                  </a:solidFill>
                  <a:latin typeface="Arial"/>
                  <a:ea typeface="Arial"/>
                  <a:cs typeface="Arial"/>
                  <a:sym typeface="Arial"/>
                </a:rPr>
                <a:t>PROJECT IMPACT</a:t>
              </a:r>
              <a:endParaRPr b="1" dirty="0"/>
            </a:p>
            <a:p>
              <a:pPr marL="0" marR="0" lvl="0" indent="0" algn="ctr" rtl="0">
                <a:lnSpc>
                  <a:spcPct val="140030"/>
                </a:lnSpc>
                <a:spcBef>
                  <a:spcPts val="0"/>
                </a:spcBef>
                <a:spcAft>
                  <a:spcPts val="0"/>
                </a:spcAft>
                <a:buNone/>
              </a:pPr>
              <a:endParaRPr sz="3290" b="1" i="0" u="none" strike="noStrike" cap="none" dirty="0">
                <a:solidFill>
                  <a:srgbClr val="000000"/>
                </a:solidFill>
                <a:latin typeface="Arial"/>
                <a:ea typeface="Arial"/>
                <a:cs typeface="Arial"/>
                <a:sym typeface="Arial"/>
              </a:endParaRPr>
            </a:p>
          </p:txBody>
        </p:sp>
        <p:sp>
          <p:nvSpPr>
            <p:cNvPr id="19" name="Google Shape;112;p1">
              <a:extLst>
                <a:ext uri="{FF2B5EF4-FFF2-40B4-BE49-F238E27FC236}">
                  <a16:creationId xmlns:a16="http://schemas.microsoft.com/office/drawing/2014/main" id="{E0FE1A3A-B64A-0B11-1987-80155DB487EB}"/>
                </a:ext>
              </a:extLst>
            </p:cNvPr>
            <p:cNvSpPr txBox="1"/>
            <p:nvPr/>
          </p:nvSpPr>
          <p:spPr>
            <a:xfrm>
              <a:off x="11621788" y="20670623"/>
              <a:ext cx="8437423" cy="3368614"/>
            </a:xfrm>
            <a:prstGeom prst="rect">
              <a:avLst/>
            </a:prstGeom>
            <a:noFill/>
            <a:ln>
              <a:noFill/>
            </a:ln>
          </p:spPr>
          <p:txBody>
            <a:bodyPr spcFirstLastPara="1" wrap="square" lIns="0" tIns="0" rIns="0" bIns="0" anchor="t" anchorCtr="0">
              <a:spAutoFit/>
            </a:bodyPr>
            <a:lstStyle/>
            <a:p>
              <a:pPr marL="0" marR="0" lvl="0" indent="0" algn="just" rtl="0">
                <a:lnSpc>
                  <a:spcPct val="139984"/>
                </a:lnSpc>
                <a:spcBef>
                  <a:spcPts val="0"/>
                </a:spcBef>
                <a:spcAft>
                  <a:spcPts val="0"/>
                </a:spcAft>
                <a:buNone/>
              </a:pPr>
              <a:r>
                <a:rPr lang="en-US" sz="2606" b="0" i="0" u="none" strike="noStrike" cap="none" dirty="0">
                  <a:solidFill>
                    <a:srgbClr val="000000"/>
                  </a:solidFill>
                  <a:latin typeface="Arial"/>
                  <a:ea typeface="Arial"/>
                  <a:cs typeface="Arial"/>
                  <a:sym typeface="Arial"/>
                </a:rPr>
                <a:t>Enhances Inclusive Islamic Education</a:t>
              </a:r>
            </a:p>
            <a:p>
              <a:pPr marR="0" lvl="0" algn="just" rtl="0">
                <a:lnSpc>
                  <a:spcPct val="139984"/>
                </a:lnSpc>
                <a:spcBef>
                  <a:spcPts val="0"/>
                </a:spcBef>
                <a:spcAft>
                  <a:spcPts val="0"/>
                </a:spcAft>
              </a:pPr>
              <a:r>
                <a:rPr lang="en-US" sz="2606" dirty="0"/>
                <a:t>	The interactive video serves as an accessible 	learning tools for deaf and mute (OKU 	</a:t>
              </a:r>
              <a:r>
                <a:rPr lang="en-US" sz="2606" dirty="0" err="1"/>
                <a:t>pendengaran</a:t>
              </a:r>
              <a:r>
                <a:rPr lang="en-US" sz="2606" dirty="0"/>
                <a:t> dan </a:t>
              </a:r>
              <a:r>
                <a:rPr lang="en-US" sz="2606" dirty="0" err="1"/>
                <a:t>bisu</a:t>
              </a:r>
              <a:r>
                <a:rPr lang="en-US" sz="2606" dirty="0"/>
                <a:t>), providing equal 	opportunities to learn and practice </a:t>
              </a:r>
              <a:r>
                <a:rPr lang="en-US" sz="2606" dirty="0" err="1"/>
                <a:t>fiqh</a:t>
              </a:r>
              <a:r>
                <a:rPr lang="en-US" sz="2606" dirty="0"/>
                <a:t> </a:t>
              </a:r>
              <a:r>
                <a:rPr lang="en-US" sz="2606" dirty="0" err="1"/>
                <a:t>solat</a:t>
              </a:r>
              <a:r>
                <a:rPr lang="en-US" sz="2606" dirty="0"/>
                <a:t> 	accurately and confidently. </a:t>
              </a:r>
              <a:endParaRPr dirty="0"/>
            </a:p>
          </p:txBody>
        </p:sp>
        <p:sp>
          <p:nvSpPr>
            <p:cNvPr id="20" name="Google Shape;94;p1">
              <a:extLst>
                <a:ext uri="{FF2B5EF4-FFF2-40B4-BE49-F238E27FC236}">
                  <a16:creationId xmlns:a16="http://schemas.microsoft.com/office/drawing/2014/main" id="{F5BC2FC2-8835-285A-16D5-FC5619B9D094}"/>
                </a:ext>
              </a:extLst>
            </p:cNvPr>
            <p:cNvSpPr/>
            <p:nvPr/>
          </p:nvSpPr>
          <p:spPr>
            <a:xfrm>
              <a:off x="11788219" y="21363221"/>
              <a:ext cx="418379" cy="334703"/>
            </a:xfrm>
            <a:custGeom>
              <a:avLst/>
              <a:gdLst/>
              <a:ahLst/>
              <a:cxnLst/>
              <a:rect l="l" t="t" r="r" b="b"/>
              <a:pathLst>
                <a:path w="418379" h="334703" extrusionOk="0">
                  <a:moveTo>
                    <a:pt x="0" y="0"/>
                  </a:moveTo>
                  <a:lnTo>
                    <a:pt x="418379" y="0"/>
                  </a:lnTo>
                  <a:lnTo>
                    <a:pt x="418379" y="334704"/>
                  </a:lnTo>
                  <a:lnTo>
                    <a:pt x="0" y="334704"/>
                  </a:lnTo>
                  <a:lnTo>
                    <a:pt x="0" y="0"/>
                  </a:lnTo>
                  <a:close/>
                </a:path>
              </a:pathLst>
            </a:custGeom>
            <a:blipFill rotWithShape="1">
              <a:blip r:embed="rId7">
                <a:alphaModFix/>
              </a:blip>
              <a:stretch>
                <a:fillRect/>
              </a:stretch>
            </a:blipFill>
            <a:ln>
              <a:noFill/>
            </a:ln>
          </p:spPr>
          <p:txBody>
            <a:bodyPr/>
            <a:lstStyle/>
            <a:p>
              <a:endParaRPr lang="en-MY"/>
            </a:p>
          </p:txBody>
        </p:sp>
      </p:grpSp>
      <p:sp>
        <p:nvSpPr>
          <p:cNvPr id="100" name="Google Shape;100;p1"/>
          <p:cNvSpPr txBox="1"/>
          <p:nvPr/>
        </p:nvSpPr>
        <p:spPr>
          <a:xfrm>
            <a:off x="1470316" y="3428997"/>
            <a:ext cx="10748788" cy="2916183"/>
          </a:xfrm>
          <a:prstGeom prst="rect">
            <a:avLst/>
          </a:prstGeom>
          <a:noFill/>
          <a:ln>
            <a:noFill/>
          </a:ln>
        </p:spPr>
        <p:txBody>
          <a:bodyPr spcFirstLastPara="1" wrap="square" lIns="0" tIns="0" rIns="0" bIns="0" anchor="t" anchorCtr="0">
            <a:spAutoFit/>
          </a:bodyPr>
          <a:lstStyle/>
          <a:p>
            <a:pPr marL="0" marR="0" lvl="0" indent="0" algn="l" rtl="0">
              <a:lnSpc>
                <a:spcPct val="102002"/>
              </a:lnSpc>
              <a:spcBef>
                <a:spcPts val="0"/>
              </a:spcBef>
              <a:spcAft>
                <a:spcPts val="0"/>
              </a:spcAft>
              <a:buNone/>
            </a:pPr>
            <a:r>
              <a:rPr lang="en-US" sz="6193" b="1" i="0" u="none" strike="noStrike" cap="none" dirty="0">
                <a:solidFill>
                  <a:srgbClr val="7628A7"/>
                </a:solidFill>
                <a:latin typeface="League Spartan"/>
                <a:ea typeface="League Spartan"/>
                <a:cs typeface="League Spartan"/>
                <a:sym typeface="League Spartan"/>
              </a:rPr>
              <a:t>DEVELOPMENT OF OKU PRAYER FIQH INTERACTIVE VIDEO (DEAF AND MUTE)</a:t>
            </a:r>
            <a:endParaRPr b="1" dirty="0"/>
          </a:p>
        </p:txBody>
      </p:sp>
      <p:sp>
        <p:nvSpPr>
          <p:cNvPr id="2" name="Freeform 37">
            <a:extLst>
              <a:ext uri="{FF2B5EF4-FFF2-40B4-BE49-F238E27FC236}">
                <a16:creationId xmlns:a16="http://schemas.microsoft.com/office/drawing/2014/main" id="{1E7B1061-0726-E027-13FB-CC39D7986105}"/>
              </a:ext>
            </a:extLst>
          </p:cNvPr>
          <p:cNvSpPr/>
          <p:nvPr/>
        </p:nvSpPr>
        <p:spPr>
          <a:xfrm>
            <a:off x="9404848" y="-1596847"/>
            <a:ext cx="10803774" cy="8069367"/>
          </a:xfrm>
          <a:custGeom>
            <a:avLst/>
            <a:gdLst/>
            <a:ahLst/>
            <a:cxnLst/>
            <a:rect l="l" t="t" r="r" b="b"/>
            <a:pathLst>
              <a:path w="10803774" h="8069367">
                <a:moveTo>
                  <a:pt x="0" y="0"/>
                </a:moveTo>
                <a:lnTo>
                  <a:pt x="10803774" y="0"/>
                </a:lnTo>
                <a:lnTo>
                  <a:pt x="10803774" y="8069368"/>
                </a:lnTo>
                <a:lnTo>
                  <a:pt x="0" y="8069368"/>
                </a:lnTo>
                <a:lnTo>
                  <a:pt x="0" y="0"/>
                </a:lnTo>
                <a:close/>
              </a:path>
            </a:pathLst>
          </a:custGeom>
          <a:blipFill>
            <a:blip r:embed="rId9"/>
            <a:stretch>
              <a:fillRect/>
            </a:stretch>
          </a:blipFill>
        </p:spPr>
        <p:txBody>
          <a:bodyPr/>
          <a:lstStyle/>
          <a:p>
            <a:endParaRPr lang="en-MY"/>
          </a:p>
        </p:txBody>
      </p:sp>
      <p:pic>
        <p:nvPicPr>
          <p:cNvPr id="3" name="Graphic 2">
            <a:extLst>
              <a:ext uri="{FF2B5EF4-FFF2-40B4-BE49-F238E27FC236}">
                <a16:creationId xmlns:a16="http://schemas.microsoft.com/office/drawing/2014/main" id="{2AF8D514-C959-437A-BF36-C24ECD60B34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730212" y="28363751"/>
            <a:ext cx="6988490" cy="1660631"/>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419</TotalTime>
  <Words>487</Words>
  <Application>Microsoft Office PowerPoint</Application>
  <PresentationFormat>Custom</PresentationFormat>
  <Paragraphs>32</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League Spartan</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HS UIS 2</cp:lastModifiedBy>
  <cp:revision>18</cp:revision>
  <dcterms:created xsi:type="dcterms:W3CDTF">2006-08-16T00:00:00Z</dcterms:created>
  <dcterms:modified xsi:type="dcterms:W3CDTF">2025-07-17T08:53:52Z</dcterms:modified>
</cp:coreProperties>
</file>